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256" r:id="rId2"/>
    <p:sldId id="260" r:id="rId3"/>
    <p:sldId id="257" r:id="rId4"/>
    <p:sldId id="267" r:id="rId5"/>
    <p:sldId id="268" r:id="rId6"/>
    <p:sldId id="271" r:id="rId7"/>
    <p:sldId id="261" r:id="rId8"/>
    <p:sldId id="282" r:id="rId9"/>
    <p:sldId id="283" r:id="rId10"/>
    <p:sldId id="269" r:id="rId11"/>
    <p:sldId id="262" r:id="rId12"/>
    <p:sldId id="277" r:id="rId13"/>
    <p:sldId id="278" r:id="rId14"/>
    <p:sldId id="279" r:id="rId15"/>
    <p:sldId id="280" r:id="rId16"/>
    <p:sldId id="263" r:id="rId17"/>
    <p:sldId id="276" r:id="rId18"/>
    <p:sldId id="284" r:id="rId19"/>
    <p:sldId id="285" r:id="rId20"/>
    <p:sldId id="286" r:id="rId21"/>
    <p:sldId id="287" r:id="rId22"/>
    <p:sldId id="289" r:id="rId23"/>
    <p:sldId id="292" r:id="rId24"/>
    <p:sldId id="293" r:id="rId25"/>
    <p:sldId id="295" r:id="rId26"/>
    <p:sldId id="294" r:id="rId27"/>
    <p:sldId id="265" r:id="rId28"/>
    <p:sldId id="273" r:id="rId29"/>
    <p:sldId id="270" r:id="rId30"/>
    <p:sldId id="266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544" autoAdjust="0"/>
    <p:restoredTop sz="94660"/>
  </p:normalViewPr>
  <p:slideViewPr>
    <p:cSldViewPr snapToGrid="0">
      <p:cViewPr varScale="1">
        <p:scale>
          <a:sx n="68" d="100"/>
          <a:sy n="68" d="100"/>
        </p:scale>
        <p:origin x="116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0" i="0" u="none" strike="noStrike" kern="1200" cap="none" spc="5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ECA Survey Results</c:v>
                </c:pt>
              </c:strCache>
            </c:strRef>
          </c:tx>
          <c:spPr>
            <a:noFill/>
            <a:ln w="25400" cap="flat" cmpd="sng" algn="ctr">
              <a:solidFill>
                <a:schemeClr val="accent1"/>
              </a:solidFill>
              <a:miter lim="800000"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Schizophrenia, bipolar disorder or major depression</c:v>
                </c:pt>
                <c:pt idx="1">
                  <c:v>Mental illness without substance abuse</c:v>
                </c:pt>
                <c:pt idx="2">
                  <c:v>No mental illness or substance abuse issue</c:v>
                </c:pt>
              </c:strCache>
            </c:strRef>
          </c:cat>
          <c:val>
            <c:numRef>
              <c:f>Sheet1!$B$2:$B$4</c:f>
              <c:numCache>
                <c:formatCode>0%</c:formatCode>
                <c:ptCount val="3"/>
                <c:pt idx="0">
                  <c:v>0.12</c:v>
                </c:pt>
                <c:pt idx="1">
                  <c:v>7.0000000000000007E-2</c:v>
                </c:pt>
                <c:pt idx="2">
                  <c:v>0.02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5DB-204C-8544-B2F6DDF0567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64"/>
        <c:overlap val="-35"/>
        <c:axId val="1227437119"/>
        <c:axId val="1227304479"/>
      </c:barChart>
      <c:catAx>
        <c:axId val="1227437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27304479"/>
        <c:crosses val="autoZero"/>
        <c:auto val="1"/>
        <c:lblAlgn val="ctr"/>
        <c:lblOffset val="100"/>
        <c:noMultiLvlLbl val="0"/>
      </c:catAx>
      <c:valAx>
        <c:axId val="1227304479"/>
        <c:scaling>
          <c:orientation val="minMax"/>
        </c:scaling>
        <c:delete val="0"/>
        <c:axPos val="l"/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27437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1">
  <cs:axisTitle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35000"/>
          <a:lumOff val="65000"/>
        </a:schemeClr>
      </a:solidFill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/>
    <cs:fontRef idx="minor">
      <a:schemeClr val="dk1"/>
    </cs:fontRef>
    <cs:spPr>
      <a:noFill/>
      <a:ln w="25400" cap="flat" cmpd="sng" algn="ctr">
        <a:solidFill>
          <a:schemeClr val="phClr"/>
        </a:solidFill>
        <a:miter lim="800000"/>
      </a:ln>
    </cs:spPr>
  </cs:dataPoint>
  <cs:dataPoint3D>
    <cs:lnRef idx="0">
      <cs:styleClr val="auto"/>
    </cs:lnRef>
    <cs:fillRef idx="0">
      <cs:styleClr val="auto"/>
    </cs:fillRef>
    <cs:effectRef idx="0"/>
    <cs:fontRef idx="minor">
      <a:schemeClr val="dk1"/>
    </cs:fontRef>
    <cs:spPr>
      <a:ln w="19050" cap="flat" cmpd="sng" algn="ctr">
        <a:solidFill>
          <a:schemeClr val="phClr"/>
        </a:solidFill>
        <a:miter lim="800000"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ln w="19050" cap="rnd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1"/>
    <cs:effectRef idx="0"/>
    <cs:fontRef idx="minor">
      <a:schemeClr val="tx1"/>
    </cs:fontRef>
    <cs:spPr>
      <a:ln w="9525">
        <a:solidFill>
          <a:schemeClr val="phClr"/>
        </a:solidFill>
      </a:ln>
    </cs:spPr>
  </cs:dataPointWireframe>
  <cs:dataTable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>
        <a:solidFill>
          <a:schemeClr val="tx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200" b="0" kern="1200" cap="none" spc="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833921-9082-4B64-84FD-B6C3971C84CA}" type="datetimeFigureOut">
              <a:rPr lang="en-US" smtClean="0"/>
              <a:t>10/19/2019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135882-7022-4189-B5F8-01020C4172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576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135882-7022-4189-B5F8-01020C41726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0702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135882-7022-4189-B5F8-01020C41726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7800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135882-7022-4189-B5F8-01020C41726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4404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135882-7022-4189-B5F8-01020C41726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0472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135882-7022-4189-B5F8-01020C41726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789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135882-7022-4189-B5F8-01020C41726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1855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135882-7022-4189-B5F8-01020C41726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238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135882-7022-4189-B5F8-01020C41726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5783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8D6A0-81C3-47B1-969E-42DDDD2AF3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33751A-BA31-48B5-ABC4-7C52C63365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EC2131-4B28-4FC3-BF2F-0AB3008E3E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5BFF1-1783-4B38-81D0-87D59746C76C}" type="datetimeFigureOut">
              <a:rPr lang="en-US" smtClean="0"/>
              <a:t>10/19/2019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04621E-04E1-46FD-B3AD-D4D8232FF3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927D7D-5782-4655-8EAE-776C62FA0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C2110-E593-412D-AC35-8217C1B441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542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CDB61-37ED-43D4-A1FE-68B7108AAE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B0C90B-3884-436D-8787-E8A8ACA33D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9B5CD3-D55B-4C07-BB3C-1613B344E5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5BFF1-1783-4B38-81D0-87D59746C76C}" type="datetimeFigureOut">
              <a:rPr lang="en-US" smtClean="0"/>
              <a:t>10/19/2019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131A4F-83A2-4AED-9392-2D551087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1BF00E-4833-4EB3-B9A1-178951CED5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C2110-E593-412D-AC35-8217C1B441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0353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D94C3AF-2B54-4F24-8718-5495E1BA35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4F61154-1363-417F-998D-C7817BBF09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D824B3-CE97-4AE0-BF1E-739A475969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5BFF1-1783-4B38-81D0-87D59746C76C}" type="datetimeFigureOut">
              <a:rPr lang="en-US" smtClean="0"/>
              <a:t>10/19/2019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1FBB47-5803-4998-8D4F-FF597F7E94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8112AE-FE23-4D09-ADC0-ABF7DB7ED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C2110-E593-412D-AC35-8217C1B441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2845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D8BC4F-DD2E-4364-97DE-3CF5982153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AD73B-F650-48FF-9066-2B309D52F4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7A3F10-893B-4E1E-8BCD-C240B91EF9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5BFF1-1783-4B38-81D0-87D59746C76C}" type="datetimeFigureOut">
              <a:rPr lang="en-US" smtClean="0"/>
              <a:t>10/19/2019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E91796-9915-4483-B0D3-C2E7F537E6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1E0F9F-5679-4FDD-B889-C8F84800AD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C2110-E593-412D-AC35-8217C1B441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7952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849DF1-34F7-4313-A1F4-7CF117AC32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6CADE1-CB68-41CE-9BC8-0F2AB96D8C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1AB095-064A-4E75-A43D-5AFE854BBD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5BFF1-1783-4B38-81D0-87D59746C76C}" type="datetimeFigureOut">
              <a:rPr lang="en-US" smtClean="0"/>
              <a:t>10/19/2019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BFB95C-EF60-4DD8-A8D2-50E5FBEB98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4CB005-D4A4-4D40-8284-6F5C547433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C2110-E593-412D-AC35-8217C1B441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5495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2B665D-7F5A-40E7-B62A-D9294BB8F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7B6C4C-1A38-4024-8138-4FDD4D6855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CC0C6D-098A-4AC1-B052-0E3BEEB191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CDC7E7-4671-4721-8804-FD46E07C32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5BFF1-1783-4B38-81D0-87D59746C76C}" type="datetimeFigureOut">
              <a:rPr lang="en-US" smtClean="0"/>
              <a:t>10/19/2019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B1C9A9-FC09-47D2-B5EE-A7C0E6E16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CAA494-EE72-4DB1-8E2A-0FF76DC45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C2110-E593-412D-AC35-8217C1B441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3190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5AA21-588D-4886-89FE-0E851EB067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700196-CAFE-4AC0-B12F-CF9C74D2C6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BB3483-77DD-4BB2-8368-74A606A3C7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B6A8453-18E0-4F4B-909D-5CA9C7AC34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8A0D233-8202-4BD9-8F89-D4BD201C05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AED380-1CE4-4112-AC2A-6BB0AB328A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5BFF1-1783-4B38-81D0-87D59746C76C}" type="datetimeFigureOut">
              <a:rPr lang="en-US" smtClean="0"/>
              <a:t>10/19/2019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0A9E2CE-7D7C-4B21-8F83-781244F461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E87C609-D8A2-4E86-A3A8-A820EC8F0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C2110-E593-412D-AC35-8217C1B441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8784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F0FCB-F6C4-40FE-9432-39927A0EF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0A82DA0-EBC3-4E6F-B067-10E82E6CF1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5BFF1-1783-4B38-81D0-87D59746C76C}" type="datetimeFigureOut">
              <a:rPr lang="en-US" smtClean="0"/>
              <a:t>10/19/2019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B9E1A1-0BEA-4715-8E4B-A8215B94A4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4E12B4-3705-44C6-B1A3-0B36F6F027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C2110-E593-412D-AC35-8217C1B441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6160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E645625-C7C9-4F43-8E1B-E8CE1DFEEB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5BFF1-1783-4B38-81D0-87D59746C76C}" type="datetimeFigureOut">
              <a:rPr lang="en-US" smtClean="0"/>
              <a:t>10/19/2019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AA168DE-4727-4BDB-80C3-1490281FC0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345ED9-8432-4EB9-A113-63BADB3038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C2110-E593-412D-AC35-8217C1B441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7342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D5FB21-9E8C-490D-921A-3E5AD01FF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AEDB6B-7A9B-436F-B7E0-26D045FFEE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3E1474-052D-4C44-836A-411C9D43EF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6E64CE-73A2-43A1-96C4-636A0605E6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5BFF1-1783-4B38-81D0-87D59746C76C}" type="datetimeFigureOut">
              <a:rPr lang="en-US" smtClean="0"/>
              <a:t>10/19/2019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D37F98-FDFF-4D55-AB01-E2D8908F75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73C584-AF95-4453-89A9-B1A452283A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C2110-E593-412D-AC35-8217C1B441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4219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5E3E15-9F01-4554-8E2C-FA2420E551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7B39214-B342-46B3-AC5E-13FE2A87A7B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999D1C-C0CC-4019-9655-2171934C53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40D4A8-4F4B-4BE2-A41B-755FED9327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5BFF1-1783-4B38-81D0-87D59746C76C}" type="datetimeFigureOut">
              <a:rPr lang="en-US" smtClean="0"/>
              <a:t>10/19/2019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70E80B-90A3-4377-A2FC-DA9289F90D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6EE7C7-B345-4174-B5A4-674C20FBBF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C2110-E593-412D-AC35-8217C1B441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0053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40EABC9-37F4-4E16-B042-712575BC7B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8B399E-2CCD-4007-871D-AB3EBEAE12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A7354C-1DE2-4A85-8C0C-2AEB2E1CF8E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D5BFF1-1783-4B38-81D0-87D59746C76C}" type="datetimeFigureOut">
              <a:rPr lang="en-US" smtClean="0"/>
              <a:t>10/19/2019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965E94-C47E-4E9F-898D-50A012143F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1B3231-500C-401C-8587-630D58E642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AC2110-E593-412D-AC35-8217C1B441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451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iff"/><Relationship Id="rId3" Type="http://schemas.openxmlformats.org/officeDocument/2006/relationships/image" Target="../media/image2.tiff"/><Relationship Id="rId7" Type="http://schemas.openxmlformats.org/officeDocument/2006/relationships/image" Target="../media/image6.tiff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api.usa.gov/crime/fbi/sapi/api/summarized/estimates/states/TX/2017/2017?API_KEY=" TargetMode="External"/><Relationship Id="rId2" Type="http://schemas.openxmlformats.org/officeDocument/2006/relationships/hyperlink" Target="https://www.samhsa.gov/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api.usa.gov/crime/fbi/sapi/api/estimates/states/%7bstate%7d/%7byearSince%7d/%7byearUntil%7d?API_KEY=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CBE274-6A73-42FC-8A53-739F3C3216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345637" y="5795889"/>
            <a:ext cx="3132406" cy="1062111"/>
          </a:xfrm>
        </p:spPr>
        <p:txBody>
          <a:bodyPr>
            <a:normAutofit/>
          </a:bodyPr>
          <a:lstStyle/>
          <a:p>
            <a:r>
              <a:rPr lang="en-US" sz="3600" b="1" dirty="0"/>
              <a:t>13Reasons.py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C7B92C-5255-4CCC-837D-0E8EFD9C44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949148"/>
            <a:ext cx="8216348" cy="2908852"/>
          </a:xfrm>
        </p:spPr>
        <p:txBody>
          <a:bodyPr/>
          <a:lstStyle/>
          <a:p>
            <a:pPr algn="l"/>
            <a:r>
              <a:rPr lang="en-US" b="1" dirty="0">
                <a:solidFill>
                  <a:srgbClr val="FF0000"/>
                </a:solidFill>
              </a:rPr>
              <a:t>Presented by: </a:t>
            </a:r>
          </a:p>
          <a:p>
            <a:r>
              <a:rPr lang="en-US" b="1" dirty="0">
                <a:solidFill>
                  <a:srgbClr val="FF0000"/>
                </a:solidFill>
              </a:rPr>
              <a:t>Claudia Ahrens </a:t>
            </a:r>
          </a:p>
          <a:p>
            <a:r>
              <a:rPr lang="en-US" b="1" dirty="0">
                <a:solidFill>
                  <a:srgbClr val="FF0000"/>
                </a:solidFill>
              </a:rPr>
              <a:t>Ganesh Gurunathan</a:t>
            </a:r>
          </a:p>
          <a:p>
            <a:r>
              <a:rPr lang="en-US" b="1" dirty="0">
                <a:solidFill>
                  <a:srgbClr val="FF0000"/>
                </a:solidFill>
              </a:rPr>
              <a:t>Kaylin McLeod</a:t>
            </a:r>
          </a:p>
          <a:p>
            <a:r>
              <a:rPr lang="en-US" b="1" dirty="0">
                <a:solidFill>
                  <a:srgbClr val="FF0000"/>
                </a:solidFill>
              </a:rPr>
              <a:t>Janet Namulondo </a:t>
            </a:r>
          </a:p>
          <a:p>
            <a:r>
              <a:rPr lang="en-US" b="1" dirty="0">
                <a:solidFill>
                  <a:srgbClr val="FF0000"/>
                </a:solidFill>
              </a:rPr>
              <a:t>William Taborn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5183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5A43F-BA3F-4130-AACB-3E868B657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Data Cleanup &amp; Exploration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ACA568-7CF9-4808-959D-F04DD8E0DA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84738"/>
            <a:ext cx="10515600" cy="5192225"/>
          </a:xfrm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  Crime Data Challenges</a:t>
            </a:r>
          </a:p>
          <a:p>
            <a:pPr lvl="1"/>
            <a:r>
              <a:rPr lang="en-US" dirty="0"/>
              <a:t> Multiple FBI crime APIs with limited documentation</a:t>
            </a:r>
          </a:p>
          <a:p>
            <a:pPr lvl="1"/>
            <a:r>
              <a:rPr lang="en-US" dirty="0"/>
              <a:t> Agency reporting old versus new format</a:t>
            </a:r>
          </a:p>
          <a:p>
            <a:pPr lvl="1"/>
            <a:r>
              <a:rPr lang="en-US" dirty="0"/>
              <a:t>Crime count variances</a:t>
            </a:r>
          </a:p>
          <a:p>
            <a:pPr lvl="1"/>
            <a:r>
              <a:rPr lang="en-US" dirty="0"/>
              <a:t>Crime date - latest reported by FBI &amp; alignment with SAMSHA data</a:t>
            </a:r>
          </a:p>
          <a:p>
            <a:pPr marL="0" indent="0">
              <a:buNone/>
            </a:pPr>
            <a:r>
              <a:rPr lang="en-US" dirty="0"/>
              <a:t>      </a:t>
            </a:r>
          </a:p>
          <a:p>
            <a:r>
              <a:rPr lang="en-US" dirty="0"/>
              <a:t>   SAMHSA Facility Data Challenges</a:t>
            </a:r>
          </a:p>
          <a:p>
            <a:pPr lvl="1"/>
            <a:r>
              <a:rPr lang="en-US" dirty="0"/>
              <a:t>Missing state addresses</a:t>
            </a:r>
          </a:p>
          <a:p>
            <a:pPr lvl="1"/>
            <a:r>
              <a:rPr lang="en-US" dirty="0"/>
              <a:t>No historical data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A0246AC-BB7D-447C-8D82-A20A9AAA9B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8267519"/>
              </p:ext>
            </p:extLst>
          </p:nvPr>
        </p:nvGraphicFramePr>
        <p:xfrm>
          <a:off x="0" y="6282221"/>
          <a:ext cx="12192005" cy="640080"/>
        </p:xfrm>
        <a:graphic>
          <a:graphicData uri="http://schemas.openxmlformats.org/drawingml/2006/table">
            <a:tbl>
              <a:tblPr firstRow="1" bandRow="1">
                <a:effectLst>
                  <a:reflection blurRad="6350" stA="52000" endA="300" endPos="35000" dir="5400000" sy="-100000" algn="bl" rotWithShape="0"/>
                </a:effectLst>
                <a:tableStyleId>{5C22544A-7EE6-4342-B048-85BDC9FD1C3A}</a:tableStyleId>
              </a:tblPr>
              <a:tblGrid>
                <a:gridCol w="1741715">
                  <a:extLst>
                    <a:ext uri="{9D8B030D-6E8A-4147-A177-3AD203B41FA5}">
                      <a16:colId xmlns:a16="http://schemas.microsoft.com/office/drawing/2014/main" val="487096468"/>
                    </a:ext>
                  </a:extLst>
                </a:gridCol>
                <a:gridCol w="1741715">
                  <a:extLst>
                    <a:ext uri="{9D8B030D-6E8A-4147-A177-3AD203B41FA5}">
                      <a16:colId xmlns:a16="http://schemas.microsoft.com/office/drawing/2014/main" val="1961943426"/>
                    </a:ext>
                  </a:extLst>
                </a:gridCol>
                <a:gridCol w="1741715">
                  <a:extLst>
                    <a:ext uri="{9D8B030D-6E8A-4147-A177-3AD203B41FA5}">
                      <a16:colId xmlns:a16="http://schemas.microsoft.com/office/drawing/2014/main" val="303091860"/>
                    </a:ext>
                  </a:extLst>
                </a:gridCol>
                <a:gridCol w="1741715">
                  <a:extLst>
                    <a:ext uri="{9D8B030D-6E8A-4147-A177-3AD203B41FA5}">
                      <a16:colId xmlns:a16="http://schemas.microsoft.com/office/drawing/2014/main" val="747617647"/>
                    </a:ext>
                  </a:extLst>
                </a:gridCol>
                <a:gridCol w="1741715">
                  <a:extLst>
                    <a:ext uri="{9D8B030D-6E8A-4147-A177-3AD203B41FA5}">
                      <a16:colId xmlns:a16="http://schemas.microsoft.com/office/drawing/2014/main" val="3691292550"/>
                    </a:ext>
                  </a:extLst>
                </a:gridCol>
                <a:gridCol w="1741715">
                  <a:extLst>
                    <a:ext uri="{9D8B030D-6E8A-4147-A177-3AD203B41FA5}">
                      <a16:colId xmlns:a16="http://schemas.microsoft.com/office/drawing/2014/main" val="2791997727"/>
                    </a:ext>
                  </a:extLst>
                </a:gridCol>
                <a:gridCol w="1741715">
                  <a:extLst>
                    <a:ext uri="{9D8B030D-6E8A-4147-A177-3AD203B41FA5}">
                      <a16:colId xmlns:a16="http://schemas.microsoft.com/office/drawing/2014/main" val="12105030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Motivation and  Summary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Questions and Data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Data Cleanup and Exploration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Data Analysis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Discussion</a:t>
                      </a:r>
                      <a:r>
                        <a:rPr lang="en-US" sz="1800" dirty="0"/>
                        <a:t> 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Post Mortem 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Questions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3946986"/>
                  </a:ext>
                </a:extLst>
              </a:tr>
            </a:tbl>
          </a:graphicData>
        </a:graphic>
      </p:graphicFrame>
      <p:sp>
        <p:nvSpPr>
          <p:cNvPr id="5" name="Title 1">
            <a:extLst>
              <a:ext uri="{FF2B5EF4-FFF2-40B4-BE49-F238E27FC236}">
                <a16:creationId xmlns:a16="http://schemas.microsoft.com/office/drawing/2014/main" id="{8038A0E9-2D50-43D6-BC54-A9E330BE3EAC}"/>
              </a:ext>
            </a:extLst>
          </p:cNvPr>
          <p:cNvSpPr txBox="1">
            <a:spLocks/>
          </p:cNvSpPr>
          <p:nvPr/>
        </p:nvSpPr>
        <p:spPr>
          <a:xfrm>
            <a:off x="10652758" y="0"/>
            <a:ext cx="1539242" cy="31776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b="1" dirty="0">
                <a:solidFill>
                  <a:srgbClr val="FF0000"/>
                </a:solidFill>
              </a:rPr>
              <a:t>13Reasons.py</a:t>
            </a:r>
            <a:endParaRPr 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49595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5A43F-BA3F-4130-AACB-3E868B6576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690688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Data Cleanup &amp; Exploration</a:t>
            </a:r>
            <a:br>
              <a:rPr lang="en-US" sz="4000" dirty="0"/>
            </a:br>
            <a:r>
              <a:rPr lang="en-US" sz="2700" dirty="0"/>
              <a:t>API is called, and the </a:t>
            </a:r>
            <a:r>
              <a:rPr lang="en-US" sz="2700" dirty="0" err="1"/>
              <a:t>DataFrame</a:t>
            </a:r>
            <a:r>
              <a:rPr lang="en-US" sz="2700" dirty="0"/>
              <a:t> for crime data is created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ACA568-7CF9-4808-959D-F04DD8E0DA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42535"/>
            <a:ext cx="10515600" cy="5234428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A0246AC-BB7D-447C-8D82-A20A9AAA9B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8335150"/>
              </p:ext>
            </p:extLst>
          </p:nvPr>
        </p:nvGraphicFramePr>
        <p:xfrm>
          <a:off x="0" y="6282221"/>
          <a:ext cx="12192005" cy="640080"/>
        </p:xfrm>
        <a:graphic>
          <a:graphicData uri="http://schemas.openxmlformats.org/drawingml/2006/table">
            <a:tbl>
              <a:tblPr firstRow="1" bandRow="1">
                <a:effectLst>
                  <a:reflection blurRad="6350" stA="50000" endA="300" endPos="55000" dir="5400000" sy="-100000" algn="bl" rotWithShape="0"/>
                </a:effectLst>
                <a:tableStyleId>{5C22544A-7EE6-4342-B048-85BDC9FD1C3A}</a:tableStyleId>
              </a:tblPr>
              <a:tblGrid>
                <a:gridCol w="1741715">
                  <a:extLst>
                    <a:ext uri="{9D8B030D-6E8A-4147-A177-3AD203B41FA5}">
                      <a16:colId xmlns:a16="http://schemas.microsoft.com/office/drawing/2014/main" val="487096468"/>
                    </a:ext>
                  </a:extLst>
                </a:gridCol>
                <a:gridCol w="1741715">
                  <a:extLst>
                    <a:ext uri="{9D8B030D-6E8A-4147-A177-3AD203B41FA5}">
                      <a16:colId xmlns:a16="http://schemas.microsoft.com/office/drawing/2014/main" val="1961943426"/>
                    </a:ext>
                  </a:extLst>
                </a:gridCol>
                <a:gridCol w="1741715">
                  <a:extLst>
                    <a:ext uri="{9D8B030D-6E8A-4147-A177-3AD203B41FA5}">
                      <a16:colId xmlns:a16="http://schemas.microsoft.com/office/drawing/2014/main" val="303091860"/>
                    </a:ext>
                  </a:extLst>
                </a:gridCol>
                <a:gridCol w="1741715">
                  <a:extLst>
                    <a:ext uri="{9D8B030D-6E8A-4147-A177-3AD203B41FA5}">
                      <a16:colId xmlns:a16="http://schemas.microsoft.com/office/drawing/2014/main" val="747617647"/>
                    </a:ext>
                  </a:extLst>
                </a:gridCol>
                <a:gridCol w="1741715">
                  <a:extLst>
                    <a:ext uri="{9D8B030D-6E8A-4147-A177-3AD203B41FA5}">
                      <a16:colId xmlns:a16="http://schemas.microsoft.com/office/drawing/2014/main" val="3691292550"/>
                    </a:ext>
                  </a:extLst>
                </a:gridCol>
                <a:gridCol w="1741715">
                  <a:extLst>
                    <a:ext uri="{9D8B030D-6E8A-4147-A177-3AD203B41FA5}">
                      <a16:colId xmlns:a16="http://schemas.microsoft.com/office/drawing/2014/main" val="2791997727"/>
                    </a:ext>
                  </a:extLst>
                </a:gridCol>
                <a:gridCol w="1741715">
                  <a:extLst>
                    <a:ext uri="{9D8B030D-6E8A-4147-A177-3AD203B41FA5}">
                      <a16:colId xmlns:a16="http://schemas.microsoft.com/office/drawing/2014/main" val="12105030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Motivation and  Summary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Questions and Data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Data Cleanup and Exploration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Data Analysis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Discussion</a:t>
                      </a:r>
                      <a:r>
                        <a:rPr lang="en-US" sz="1800" dirty="0"/>
                        <a:t> 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Post Mortem 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Questions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3946986"/>
                  </a:ext>
                </a:extLst>
              </a:tr>
            </a:tbl>
          </a:graphicData>
        </a:graphic>
      </p:graphicFrame>
      <p:sp>
        <p:nvSpPr>
          <p:cNvPr id="5" name="Title 1">
            <a:extLst>
              <a:ext uri="{FF2B5EF4-FFF2-40B4-BE49-F238E27FC236}">
                <a16:creationId xmlns:a16="http://schemas.microsoft.com/office/drawing/2014/main" id="{32C0EAB1-1C14-4480-A2D5-1068AB6761D3}"/>
              </a:ext>
            </a:extLst>
          </p:cNvPr>
          <p:cNvSpPr txBox="1">
            <a:spLocks/>
          </p:cNvSpPr>
          <p:nvPr/>
        </p:nvSpPr>
        <p:spPr>
          <a:xfrm>
            <a:off x="10652758" y="0"/>
            <a:ext cx="1539242" cy="31776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b="1">
                <a:solidFill>
                  <a:srgbClr val="FF0000"/>
                </a:solidFill>
              </a:rPr>
              <a:t>13Reasons.py</a:t>
            </a:r>
            <a:endParaRPr lang="en-US" sz="2000" dirty="0">
              <a:solidFill>
                <a:srgbClr val="FF00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86B02F3-A7B5-4123-B97C-26A855F376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572" y="1069145"/>
            <a:ext cx="10432855" cy="5107818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716722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5A43F-BA3F-4130-AACB-3E868B6576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690688"/>
          </a:xfrm>
        </p:spPr>
        <p:txBody>
          <a:bodyPr/>
          <a:lstStyle/>
          <a:p>
            <a:pPr algn="ctr"/>
            <a:r>
              <a:rPr lang="en-US" dirty="0"/>
              <a:t>Data Cleanup &amp; Exploration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ACA568-7CF9-4808-959D-F04DD8E0DA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42535"/>
            <a:ext cx="10515600" cy="5234428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Data Standardization.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To compare States based on Facility and Crime Count, each of the data needed to be brought to the same scale.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For that we came up with the conversion of “facility count per 100,000 individuals” and “Crime count per 100,000 individuals”</a:t>
            </a:r>
          </a:p>
          <a:p>
            <a:pPr marL="457200" lvl="1" indent="0">
              <a:buNone/>
            </a:pP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A0246AC-BB7D-447C-8D82-A20A9AAA9BDA}"/>
              </a:ext>
            </a:extLst>
          </p:cNvPr>
          <p:cNvGraphicFramePr>
            <a:graphicFrameLocks noGrp="1"/>
          </p:cNvGraphicFramePr>
          <p:nvPr/>
        </p:nvGraphicFramePr>
        <p:xfrm>
          <a:off x="0" y="6282221"/>
          <a:ext cx="12192005" cy="640080"/>
        </p:xfrm>
        <a:graphic>
          <a:graphicData uri="http://schemas.openxmlformats.org/drawingml/2006/table">
            <a:tbl>
              <a:tblPr firstRow="1" bandRow="1">
                <a:effectLst>
                  <a:reflection blurRad="6350" stA="50000" endA="300" endPos="55000" dir="5400000" sy="-100000" algn="bl" rotWithShape="0"/>
                </a:effectLst>
                <a:tableStyleId>{5C22544A-7EE6-4342-B048-85BDC9FD1C3A}</a:tableStyleId>
              </a:tblPr>
              <a:tblGrid>
                <a:gridCol w="1741715">
                  <a:extLst>
                    <a:ext uri="{9D8B030D-6E8A-4147-A177-3AD203B41FA5}">
                      <a16:colId xmlns:a16="http://schemas.microsoft.com/office/drawing/2014/main" val="487096468"/>
                    </a:ext>
                  </a:extLst>
                </a:gridCol>
                <a:gridCol w="1741715">
                  <a:extLst>
                    <a:ext uri="{9D8B030D-6E8A-4147-A177-3AD203B41FA5}">
                      <a16:colId xmlns:a16="http://schemas.microsoft.com/office/drawing/2014/main" val="1961943426"/>
                    </a:ext>
                  </a:extLst>
                </a:gridCol>
                <a:gridCol w="1741715">
                  <a:extLst>
                    <a:ext uri="{9D8B030D-6E8A-4147-A177-3AD203B41FA5}">
                      <a16:colId xmlns:a16="http://schemas.microsoft.com/office/drawing/2014/main" val="303091860"/>
                    </a:ext>
                  </a:extLst>
                </a:gridCol>
                <a:gridCol w="1741715">
                  <a:extLst>
                    <a:ext uri="{9D8B030D-6E8A-4147-A177-3AD203B41FA5}">
                      <a16:colId xmlns:a16="http://schemas.microsoft.com/office/drawing/2014/main" val="747617647"/>
                    </a:ext>
                  </a:extLst>
                </a:gridCol>
                <a:gridCol w="1741715">
                  <a:extLst>
                    <a:ext uri="{9D8B030D-6E8A-4147-A177-3AD203B41FA5}">
                      <a16:colId xmlns:a16="http://schemas.microsoft.com/office/drawing/2014/main" val="3691292550"/>
                    </a:ext>
                  </a:extLst>
                </a:gridCol>
                <a:gridCol w="1741715">
                  <a:extLst>
                    <a:ext uri="{9D8B030D-6E8A-4147-A177-3AD203B41FA5}">
                      <a16:colId xmlns:a16="http://schemas.microsoft.com/office/drawing/2014/main" val="2791997727"/>
                    </a:ext>
                  </a:extLst>
                </a:gridCol>
                <a:gridCol w="1741715">
                  <a:extLst>
                    <a:ext uri="{9D8B030D-6E8A-4147-A177-3AD203B41FA5}">
                      <a16:colId xmlns:a16="http://schemas.microsoft.com/office/drawing/2014/main" val="12105030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Motivation and  Summary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Questions and Data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Data Cleanup and Exploration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Data Analysis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Discussion</a:t>
                      </a:r>
                      <a:r>
                        <a:rPr lang="en-US" sz="1800" dirty="0"/>
                        <a:t> 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Post Mortem 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Questions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3946986"/>
                  </a:ext>
                </a:extLst>
              </a:tr>
            </a:tbl>
          </a:graphicData>
        </a:graphic>
      </p:graphicFrame>
      <p:sp>
        <p:nvSpPr>
          <p:cNvPr id="5" name="Title 1">
            <a:extLst>
              <a:ext uri="{FF2B5EF4-FFF2-40B4-BE49-F238E27FC236}">
                <a16:creationId xmlns:a16="http://schemas.microsoft.com/office/drawing/2014/main" id="{32C0EAB1-1C14-4480-A2D5-1068AB6761D3}"/>
              </a:ext>
            </a:extLst>
          </p:cNvPr>
          <p:cNvSpPr txBox="1">
            <a:spLocks/>
          </p:cNvSpPr>
          <p:nvPr/>
        </p:nvSpPr>
        <p:spPr>
          <a:xfrm>
            <a:off x="10652758" y="0"/>
            <a:ext cx="1539242" cy="31776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b="1">
                <a:solidFill>
                  <a:srgbClr val="FF0000"/>
                </a:solidFill>
              </a:rPr>
              <a:t>13Reasons.py</a:t>
            </a:r>
            <a:endParaRPr 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18987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5A43F-BA3F-4130-AACB-3E868B6576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690688"/>
          </a:xfrm>
        </p:spPr>
        <p:txBody>
          <a:bodyPr/>
          <a:lstStyle/>
          <a:p>
            <a:pPr algn="ctr"/>
            <a:r>
              <a:rPr lang="en-US" dirty="0"/>
              <a:t>Data Cleanup &amp; Exploration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ACA568-7CF9-4808-959D-F04DD8E0DA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42535"/>
            <a:ext cx="10515600" cy="5234428"/>
          </a:xfrm>
        </p:spPr>
        <p:txBody>
          <a:bodyPr/>
          <a:lstStyle/>
          <a:p>
            <a:pPr marL="457200" lvl="1" indent="0">
              <a:buNone/>
            </a:pPr>
            <a:r>
              <a:rPr lang="en-US" dirty="0"/>
              <a:t>"Count per 100K" = ("Count" / "Population") * 100,000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A0246AC-BB7D-447C-8D82-A20A9AAA9BDA}"/>
              </a:ext>
            </a:extLst>
          </p:cNvPr>
          <p:cNvGraphicFramePr>
            <a:graphicFrameLocks noGrp="1"/>
          </p:cNvGraphicFramePr>
          <p:nvPr/>
        </p:nvGraphicFramePr>
        <p:xfrm>
          <a:off x="0" y="6282221"/>
          <a:ext cx="12192005" cy="640080"/>
        </p:xfrm>
        <a:graphic>
          <a:graphicData uri="http://schemas.openxmlformats.org/drawingml/2006/table">
            <a:tbl>
              <a:tblPr firstRow="1" bandRow="1">
                <a:effectLst>
                  <a:reflection blurRad="6350" stA="50000" endA="300" endPos="55000" dir="5400000" sy="-100000" algn="bl" rotWithShape="0"/>
                </a:effectLst>
                <a:tableStyleId>{5C22544A-7EE6-4342-B048-85BDC9FD1C3A}</a:tableStyleId>
              </a:tblPr>
              <a:tblGrid>
                <a:gridCol w="1741715">
                  <a:extLst>
                    <a:ext uri="{9D8B030D-6E8A-4147-A177-3AD203B41FA5}">
                      <a16:colId xmlns:a16="http://schemas.microsoft.com/office/drawing/2014/main" val="487096468"/>
                    </a:ext>
                  </a:extLst>
                </a:gridCol>
                <a:gridCol w="1741715">
                  <a:extLst>
                    <a:ext uri="{9D8B030D-6E8A-4147-A177-3AD203B41FA5}">
                      <a16:colId xmlns:a16="http://schemas.microsoft.com/office/drawing/2014/main" val="1961943426"/>
                    </a:ext>
                  </a:extLst>
                </a:gridCol>
                <a:gridCol w="1741715">
                  <a:extLst>
                    <a:ext uri="{9D8B030D-6E8A-4147-A177-3AD203B41FA5}">
                      <a16:colId xmlns:a16="http://schemas.microsoft.com/office/drawing/2014/main" val="303091860"/>
                    </a:ext>
                  </a:extLst>
                </a:gridCol>
                <a:gridCol w="1741715">
                  <a:extLst>
                    <a:ext uri="{9D8B030D-6E8A-4147-A177-3AD203B41FA5}">
                      <a16:colId xmlns:a16="http://schemas.microsoft.com/office/drawing/2014/main" val="747617647"/>
                    </a:ext>
                  </a:extLst>
                </a:gridCol>
                <a:gridCol w="1741715">
                  <a:extLst>
                    <a:ext uri="{9D8B030D-6E8A-4147-A177-3AD203B41FA5}">
                      <a16:colId xmlns:a16="http://schemas.microsoft.com/office/drawing/2014/main" val="3691292550"/>
                    </a:ext>
                  </a:extLst>
                </a:gridCol>
                <a:gridCol w="1741715">
                  <a:extLst>
                    <a:ext uri="{9D8B030D-6E8A-4147-A177-3AD203B41FA5}">
                      <a16:colId xmlns:a16="http://schemas.microsoft.com/office/drawing/2014/main" val="2791997727"/>
                    </a:ext>
                  </a:extLst>
                </a:gridCol>
                <a:gridCol w="1741715">
                  <a:extLst>
                    <a:ext uri="{9D8B030D-6E8A-4147-A177-3AD203B41FA5}">
                      <a16:colId xmlns:a16="http://schemas.microsoft.com/office/drawing/2014/main" val="12105030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Motivation and  Summary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Questions and Data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Data Cleanup and Exploration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Data Analysis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Discussion</a:t>
                      </a:r>
                      <a:r>
                        <a:rPr lang="en-US" sz="1800" dirty="0"/>
                        <a:t> 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Post Mortem 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Questions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3946986"/>
                  </a:ext>
                </a:extLst>
              </a:tr>
            </a:tbl>
          </a:graphicData>
        </a:graphic>
      </p:graphicFrame>
      <p:sp>
        <p:nvSpPr>
          <p:cNvPr id="5" name="Title 1">
            <a:extLst>
              <a:ext uri="{FF2B5EF4-FFF2-40B4-BE49-F238E27FC236}">
                <a16:creationId xmlns:a16="http://schemas.microsoft.com/office/drawing/2014/main" id="{32C0EAB1-1C14-4480-A2D5-1068AB6761D3}"/>
              </a:ext>
            </a:extLst>
          </p:cNvPr>
          <p:cNvSpPr txBox="1">
            <a:spLocks/>
          </p:cNvSpPr>
          <p:nvPr/>
        </p:nvSpPr>
        <p:spPr>
          <a:xfrm>
            <a:off x="10652758" y="0"/>
            <a:ext cx="1539242" cy="31776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b="1">
                <a:solidFill>
                  <a:srgbClr val="FF0000"/>
                </a:solidFill>
              </a:rPr>
              <a:t>13Reasons.py</a:t>
            </a:r>
            <a:endParaRPr lang="en-US" sz="2000" dirty="0">
              <a:solidFill>
                <a:srgbClr val="FF000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C554A3A-2A3C-4E11-9AE6-9A0B620260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016" y="1413805"/>
            <a:ext cx="11211364" cy="450166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378295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5A43F-BA3F-4130-AACB-3E868B6576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690688"/>
          </a:xfrm>
        </p:spPr>
        <p:txBody>
          <a:bodyPr/>
          <a:lstStyle/>
          <a:p>
            <a:pPr algn="ctr"/>
            <a:r>
              <a:rPr lang="en-US" dirty="0"/>
              <a:t>Data Cleanup &amp; Exploration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ACA568-7CF9-4808-959D-F04DD8E0DA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42535"/>
            <a:ext cx="10515600" cy="5234428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Crime data from API was for last 40 years, and even with the API parameter of year, it brought in all 40 years of data.</a:t>
            </a:r>
            <a:br>
              <a:rPr lang="en-US" dirty="0"/>
            </a:br>
            <a:r>
              <a:rPr lang="en-US" dirty="0"/>
              <a:t>so we had to filter it to just 2017.</a:t>
            </a:r>
          </a:p>
          <a:p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A0246AC-BB7D-447C-8D82-A20A9AAA9BDA}"/>
              </a:ext>
            </a:extLst>
          </p:cNvPr>
          <p:cNvGraphicFramePr>
            <a:graphicFrameLocks noGrp="1"/>
          </p:cNvGraphicFramePr>
          <p:nvPr/>
        </p:nvGraphicFramePr>
        <p:xfrm>
          <a:off x="0" y="6282221"/>
          <a:ext cx="12192005" cy="640080"/>
        </p:xfrm>
        <a:graphic>
          <a:graphicData uri="http://schemas.openxmlformats.org/drawingml/2006/table">
            <a:tbl>
              <a:tblPr firstRow="1" bandRow="1">
                <a:effectLst>
                  <a:reflection blurRad="6350" stA="50000" endA="300" endPos="55000" dir="5400000" sy="-100000" algn="bl" rotWithShape="0"/>
                </a:effectLst>
                <a:tableStyleId>{5C22544A-7EE6-4342-B048-85BDC9FD1C3A}</a:tableStyleId>
              </a:tblPr>
              <a:tblGrid>
                <a:gridCol w="1741715">
                  <a:extLst>
                    <a:ext uri="{9D8B030D-6E8A-4147-A177-3AD203B41FA5}">
                      <a16:colId xmlns:a16="http://schemas.microsoft.com/office/drawing/2014/main" val="487096468"/>
                    </a:ext>
                  </a:extLst>
                </a:gridCol>
                <a:gridCol w="1741715">
                  <a:extLst>
                    <a:ext uri="{9D8B030D-6E8A-4147-A177-3AD203B41FA5}">
                      <a16:colId xmlns:a16="http://schemas.microsoft.com/office/drawing/2014/main" val="1961943426"/>
                    </a:ext>
                  </a:extLst>
                </a:gridCol>
                <a:gridCol w="1741715">
                  <a:extLst>
                    <a:ext uri="{9D8B030D-6E8A-4147-A177-3AD203B41FA5}">
                      <a16:colId xmlns:a16="http://schemas.microsoft.com/office/drawing/2014/main" val="303091860"/>
                    </a:ext>
                  </a:extLst>
                </a:gridCol>
                <a:gridCol w="1741715">
                  <a:extLst>
                    <a:ext uri="{9D8B030D-6E8A-4147-A177-3AD203B41FA5}">
                      <a16:colId xmlns:a16="http://schemas.microsoft.com/office/drawing/2014/main" val="747617647"/>
                    </a:ext>
                  </a:extLst>
                </a:gridCol>
                <a:gridCol w="1741715">
                  <a:extLst>
                    <a:ext uri="{9D8B030D-6E8A-4147-A177-3AD203B41FA5}">
                      <a16:colId xmlns:a16="http://schemas.microsoft.com/office/drawing/2014/main" val="3691292550"/>
                    </a:ext>
                  </a:extLst>
                </a:gridCol>
                <a:gridCol w="1741715">
                  <a:extLst>
                    <a:ext uri="{9D8B030D-6E8A-4147-A177-3AD203B41FA5}">
                      <a16:colId xmlns:a16="http://schemas.microsoft.com/office/drawing/2014/main" val="2791997727"/>
                    </a:ext>
                  </a:extLst>
                </a:gridCol>
                <a:gridCol w="1741715">
                  <a:extLst>
                    <a:ext uri="{9D8B030D-6E8A-4147-A177-3AD203B41FA5}">
                      <a16:colId xmlns:a16="http://schemas.microsoft.com/office/drawing/2014/main" val="12105030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Motivation and  Summary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Questions and Data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Data Cleanup and Exploration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Data Analysis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Discussion</a:t>
                      </a:r>
                      <a:r>
                        <a:rPr lang="en-US" sz="1800" dirty="0"/>
                        <a:t> 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Post Mortem 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Questions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3946986"/>
                  </a:ext>
                </a:extLst>
              </a:tr>
            </a:tbl>
          </a:graphicData>
        </a:graphic>
      </p:graphicFrame>
      <p:sp>
        <p:nvSpPr>
          <p:cNvPr id="5" name="Title 1">
            <a:extLst>
              <a:ext uri="{FF2B5EF4-FFF2-40B4-BE49-F238E27FC236}">
                <a16:creationId xmlns:a16="http://schemas.microsoft.com/office/drawing/2014/main" id="{32C0EAB1-1C14-4480-A2D5-1068AB6761D3}"/>
              </a:ext>
            </a:extLst>
          </p:cNvPr>
          <p:cNvSpPr txBox="1">
            <a:spLocks/>
          </p:cNvSpPr>
          <p:nvPr/>
        </p:nvSpPr>
        <p:spPr>
          <a:xfrm>
            <a:off x="10652758" y="0"/>
            <a:ext cx="1539242" cy="31776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b="1">
                <a:solidFill>
                  <a:srgbClr val="FF0000"/>
                </a:solidFill>
              </a:rPr>
              <a:t>13Reasons.py</a:t>
            </a:r>
            <a:endParaRPr 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90541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5A43F-BA3F-4130-AACB-3E868B6576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690688"/>
          </a:xfrm>
        </p:spPr>
        <p:txBody>
          <a:bodyPr/>
          <a:lstStyle/>
          <a:p>
            <a:pPr algn="ctr"/>
            <a:r>
              <a:rPr lang="en-US" dirty="0"/>
              <a:t>Data Cleanup &amp; Exploration</a:t>
            </a:r>
            <a:br>
              <a:rPr lang="en-US" dirty="0"/>
            </a:b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CE499BA-6353-4189-8AAE-DC280CE802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176" y="844061"/>
            <a:ext cx="11309647" cy="4970310"/>
          </a:xfrm>
          <a:ln w="28575">
            <a:solidFill>
              <a:schemeClr val="tx1"/>
            </a:solidFill>
          </a:ln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A0246AC-BB7D-447C-8D82-A20A9AAA9BDA}"/>
              </a:ext>
            </a:extLst>
          </p:cNvPr>
          <p:cNvGraphicFramePr>
            <a:graphicFrameLocks noGrp="1"/>
          </p:cNvGraphicFramePr>
          <p:nvPr/>
        </p:nvGraphicFramePr>
        <p:xfrm>
          <a:off x="0" y="6282221"/>
          <a:ext cx="12192005" cy="640080"/>
        </p:xfrm>
        <a:graphic>
          <a:graphicData uri="http://schemas.openxmlformats.org/drawingml/2006/table">
            <a:tbl>
              <a:tblPr firstRow="1" bandRow="1">
                <a:effectLst>
                  <a:reflection blurRad="6350" stA="50000" endA="300" endPos="55000" dir="5400000" sy="-100000" algn="bl" rotWithShape="0"/>
                </a:effectLst>
                <a:tableStyleId>{5C22544A-7EE6-4342-B048-85BDC9FD1C3A}</a:tableStyleId>
              </a:tblPr>
              <a:tblGrid>
                <a:gridCol w="1741715">
                  <a:extLst>
                    <a:ext uri="{9D8B030D-6E8A-4147-A177-3AD203B41FA5}">
                      <a16:colId xmlns:a16="http://schemas.microsoft.com/office/drawing/2014/main" val="487096468"/>
                    </a:ext>
                  </a:extLst>
                </a:gridCol>
                <a:gridCol w="1741715">
                  <a:extLst>
                    <a:ext uri="{9D8B030D-6E8A-4147-A177-3AD203B41FA5}">
                      <a16:colId xmlns:a16="http://schemas.microsoft.com/office/drawing/2014/main" val="1961943426"/>
                    </a:ext>
                  </a:extLst>
                </a:gridCol>
                <a:gridCol w="1741715">
                  <a:extLst>
                    <a:ext uri="{9D8B030D-6E8A-4147-A177-3AD203B41FA5}">
                      <a16:colId xmlns:a16="http://schemas.microsoft.com/office/drawing/2014/main" val="303091860"/>
                    </a:ext>
                  </a:extLst>
                </a:gridCol>
                <a:gridCol w="1741715">
                  <a:extLst>
                    <a:ext uri="{9D8B030D-6E8A-4147-A177-3AD203B41FA5}">
                      <a16:colId xmlns:a16="http://schemas.microsoft.com/office/drawing/2014/main" val="747617647"/>
                    </a:ext>
                  </a:extLst>
                </a:gridCol>
                <a:gridCol w="1741715">
                  <a:extLst>
                    <a:ext uri="{9D8B030D-6E8A-4147-A177-3AD203B41FA5}">
                      <a16:colId xmlns:a16="http://schemas.microsoft.com/office/drawing/2014/main" val="3691292550"/>
                    </a:ext>
                  </a:extLst>
                </a:gridCol>
                <a:gridCol w="1741715">
                  <a:extLst>
                    <a:ext uri="{9D8B030D-6E8A-4147-A177-3AD203B41FA5}">
                      <a16:colId xmlns:a16="http://schemas.microsoft.com/office/drawing/2014/main" val="2791997727"/>
                    </a:ext>
                  </a:extLst>
                </a:gridCol>
                <a:gridCol w="1741715">
                  <a:extLst>
                    <a:ext uri="{9D8B030D-6E8A-4147-A177-3AD203B41FA5}">
                      <a16:colId xmlns:a16="http://schemas.microsoft.com/office/drawing/2014/main" val="12105030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Motivation and  Summary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Questions and Data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Data Cleanup and Exploration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Data Analysis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Discussion</a:t>
                      </a:r>
                      <a:r>
                        <a:rPr lang="en-US" sz="1800" dirty="0"/>
                        <a:t> 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Post Mortem 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Questions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3946986"/>
                  </a:ext>
                </a:extLst>
              </a:tr>
            </a:tbl>
          </a:graphicData>
        </a:graphic>
      </p:graphicFrame>
      <p:sp>
        <p:nvSpPr>
          <p:cNvPr id="5" name="Title 1">
            <a:extLst>
              <a:ext uri="{FF2B5EF4-FFF2-40B4-BE49-F238E27FC236}">
                <a16:creationId xmlns:a16="http://schemas.microsoft.com/office/drawing/2014/main" id="{32C0EAB1-1C14-4480-A2D5-1068AB6761D3}"/>
              </a:ext>
            </a:extLst>
          </p:cNvPr>
          <p:cNvSpPr txBox="1">
            <a:spLocks/>
          </p:cNvSpPr>
          <p:nvPr/>
        </p:nvSpPr>
        <p:spPr>
          <a:xfrm>
            <a:off x="10652758" y="0"/>
            <a:ext cx="1539242" cy="31776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b="1">
                <a:solidFill>
                  <a:srgbClr val="FF0000"/>
                </a:solidFill>
              </a:rPr>
              <a:t>13Reasons.py</a:t>
            </a:r>
            <a:endParaRPr 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84656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D4AD7E-7390-425F-ADF1-006646BEB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15912"/>
          </a:xfrm>
        </p:spPr>
        <p:txBody>
          <a:bodyPr>
            <a:normAutofit fontScale="90000"/>
          </a:bodyPr>
          <a:lstStyle/>
          <a:p>
            <a:pPr algn="ctr"/>
            <a:br>
              <a:rPr lang="en-US" dirty="0"/>
            </a:br>
            <a:br>
              <a:rPr lang="en-US" dirty="0"/>
            </a:br>
            <a:r>
              <a:rPr lang="en-US" dirty="0"/>
              <a:t>Data Analysis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4E997B-619B-451C-B203-28DCEC255F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8634"/>
            <a:ext cx="10515600" cy="4798329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05F3204-BFF3-4772-BB3A-646E9A0EC2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5831938"/>
              </p:ext>
            </p:extLst>
          </p:nvPr>
        </p:nvGraphicFramePr>
        <p:xfrm>
          <a:off x="0" y="6241249"/>
          <a:ext cx="12192005" cy="640080"/>
        </p:xfrm>
        <a:graphic>
          <a:graphicData uri="http://schemas.openxmlformats.org/drawingml/2006/table">
            <a:tbl>
              <a:tblPr firstRow="1" bandRow="1">
                <a:effectLst>
                  <a:reflection blurRad="6350" stA="52000" endA="300" endPos="35000" dir="5400000" sy="-100000" algn="bl" rotWithShape="0"/>
                </a:effectLst>
                <a:tableStyleId>{5C22544A-7EE6-4342-B048-85BDC9FD1C3A}</a:tableStyleId>
              </a:tblPr>
              <a:tblGrid>
                <a:gridCol w="1741715">
                  <a:extLst>
                    <a:ext uri="{9D8B030D-6E8A-4147-A177-3AD203B41FA5}">
                      <a16:colId xmlns:a16="http://schemas.microsoft.com/office/drawing/2014/main" val="487096468"/>
                    </a:ext>
                  </a:extLst>
                </a:gridCol>
                <a:gridCol w="1741715">
                  <a:extLst>
                    <a:ext uri="{9D8B030D-6E8A-4147-A177-3AD203B41FA5}">
                      <a16:colId xmlns:a16="http://schemas.microsoft.com/office/drawing/2014/main" val="1961943426"/>
                    </a:ext>
                  </a:extLst>
                </a:gridCol>
                <a:gridCol w="1741715">
                  <a:extLst>
                    <a:ext uri="{9D8B030D-6E8A-4147-A177-3AD203B41FA5}">
                      <a16:colId xmlns:a16="http://schemas.microsoft.com/office/drawing/2014/main" val="303091860"/>
                    </a:ext>
                  </a:extLst>
                </a:gridCol>
                <a:gridCol w="1741715">
                  <a:extLst>
                    <a:ext uri="{9D8B030D-6E8A-4147-A177-3AD203B41FA5}">
                      <a16:colId xmlns:a16="http://schemas.microsoft.com/office/drawing/2014/main" val="747617647"/>
                    </a:ext>
                  </a:extLst>
                </a:gridCol>
                <a:gridCol w="1741715">
                  <a:extLst>
                    <a:ext uri="{9D8B030D-6E8A-4147-A177-3AD203B41FA5}">
                      <a16:colId xmlns:a16="http://schemas.microsoft.com/office/drawing/2014/main" val="3691292550"/>
                    </a:ext>
                  </a:extLst>
                </a:gridCol>
                <a:gridCol w="1741715">
                  <a:extLst>
                    <a:ext uri="{9D8B030D-6E8A-4147-A177-3AD203B41FA5}">
                      <a16:colId xmlns:a16="http://schemas.microsoft.com/office/drawing/2014/main" val="2791997727"/>
                    </a:ext>
                  </a:extLst>
                </a:gridCol>
                <a:gridCol w="1741715">
                  <a:extLst>
                    <a:ext uri="{9D8B030D-6E8A-4147-A177-3AD203B41FA5}">
                      <a16:colId xmlns:a16="http://schemas.microsoft.com/office/drawing/2014/main" val="12105030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Motivation and  Summary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Questions and Data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Data Cleanup and Exploration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Data Analysis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Discussion 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Post Mortem 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Questions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3946986"/>
                  </a:ext>
                </a:extLst>
              </a:tr>
            </a:tbl>
          </a:graphicData>
        </a:graphic>
      </p:graphicFrame>
      <p:sp>
        <p:nvSpPr>
          <p:cNvPr id="5" name="Title 1">
            <a:extLst>
              <a:ext uri="{FF2B5EF4-FFF2-40B4-BE49-F238E27FC236}">
                <a16:creationId xmlns:a16="http://schemas.microsoft.com/office/drawing/2014/main" id="{A05D9A6F-4960-4069-9E72-1C5AC5A73614}"/>
              </a:ext>
            </a:extLst>
          </p:cNvPr>
          <p:cNvSpPr txBox="1">
            <a:spLocks/>
          </p:cNvSpPr>
          <p:nvPr/>
        </p:nvSpPr>
        <p:spPr>
          <a:xfrm>
            <a:off x="10652758" y="2925"/>
            <a:ext cx="1539242" cy="31776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b="1">
                <a:solidFill>
                  <a:srgbClr val="FF0000"/>
                </a:solidFill>
              </a:rPr>
              <a:t>13Reasons.py</a:t>
            </a:r>
            <a:endParaRPr lang="en-US" sz="2000" dirty="0">
              <a:solidFill>
                <a:srgbClr val="FF00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C49696D-0B28-4191-ABA0-E444278581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3157" y="783651"/>
            <a:ext cx="9405686" cy="5290698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978944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D4AD7E-7390-425F-ADF1-006646BEB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886266"/>
          </a:xfrm>
        </p:spPr>
        <p:txBody>
          <a:bodyPr>
            <a:normAutofit fontScale="90000"/>
          </a:bodyPr>
          <a:lstStyle/>
          <a:p>
            <a:pPr algn="ctr"/>
            <a:br>
              <a:rPr lang="en-US" dirty="0"/>
            </a:br>
            <a:br>
              <a:rPr lang="en-US" dirty="0"/>
            </a:br>
            <a:r>
              <a:rPr lang="en-US" dirty="0"/>
              <a:t>Data Analysis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3961AC5-A07E-4261-8574-EC27EF1842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278" y="661182"/>
            <a:ext cx="9805833" cy="5515781"/>
          </a:xfrm>
          <a:ln w="28575">
            <a:solidFill>
              <a:schemeClr val="tx1"/>
            </a:solidFill>
          </a:ln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05F3204-BFF3-4772-BB3A-646E9A0EC298}"/>
              </a:ext>
            </a:extLst>
          </p:cNvPr>
          <p:cNvGraphicFramePr>
            <a:graphicFrameLocks noGrp="1"/>
          </p:cNvGraphicFramePr>
          <p:nvPr/>
        </p:nvGraphicFramePr>
        <p:xfrm>
          <a:off x="0" y="6241249"/>
          <a:ext cx="12192005" cy="640080"/>
        </p:xfrm>
        <a:graphic>
          <a:graphicData uri="http://schemas.openxmlformats.org/drawingml/2006/table">
            <a:tbl>
              <a:tblPr firstRow="1" bandRow="1">
                <a:effectLst>
                  <a:reflection blurRad="6350" stA="52000" endA="300" endPos="35000" dir="5400000" sy="-100000" algn="bl" rotWithShape="0"/>
                </a:effectLst>
                <a:tableStyleId>{5C22544A-7EE6-4342-B048-85BDC9FD1C3A}</a:tableStyleId>
              </a:tblPr>
              <a:tblGrid>
                <a:gridCol w="1741715">
                  <a:extLst>
                    <a:ext uri="{9D8B030D-6E8A-4147-A177-3AD203B41FA5}">
                      <a16:colId xmlns:a16="http://schemas.microsoft.com/office/drawing/2014/main" val="487096468"/>
                    </a:ext>
                  </a:extLst>
                </a:gridCol>
                <a:gridCol w="1741715">
                  <a:extLst>
                    <a:ext uri="{9D8B030D-6E8A-4147-A177-3AD203B41FA5}">
                      <a16:colId xmlns:a16="http://schemas.microsoft.com/office/drawing/2014/main" val="1961943426"/>
                    </a:ext>
                  </a:extLst>
                </a:gridCol>
                <a:gridCol w="1741715">
                  <a:extLst>
                    <a:ext uri="{9D8B030D-6E8A-4147-A177-3AD203B41FA5}">
                      <a16:colId xmlns:a16="http://schemas.microsoft.com/office/drawing/2014/main" val="303091860"/>
                    </a:ext>
                  </a:extLst>
                </a:gridCol>
                <a:gridCol w="1741715">
                  <a:extLst>
                    <a:ext uri="{9D8B030D-6E8A-4147-A177-3AD203B41FA5}">
                      <a16:colId xmlns:a16="http://schemas.microsoft.com/office/drawing/2014/main" val="747617647"/>
                    </a:ext>
                  </a:extLst>
                </a:gridCol>
                <a:gridCol w="1741715">
                  <a:extLst>
                    <a:ext uri="{9D8B030D-6E8A-4147-A177-3AD203B41FA5}">
                      <a16:colId xmlns:a16="http://schemas.microsoft.com/office/drawing/2014/main" val="3691292550"/>
                    </a:ext>
                  </a:extLst>
                </a:gridCol>
                <a:gridCol w="1741715">
                  <a:extLst>
                    <a:ext uri="{9D8B030D-6E8A-4147-A177-3AD203B41FA5}">
                      <a16:colId xmlns:a16="http://schemas.microsoft.com/office/drawing/2014/main" val="2791997727"/>
                    </a:ext>
                  </a:extLst>
                </a:gridCol>
                <a:gridCol w="1741715">
                  <a:extLst>
                    <a:ext uri="{9D8B030D-6E8A-4147-A177-3AD203B41FA5}">
                      <a16:colId xmlns:a16="http://schemas.microsoft.com/office/drawing/2014/main" val="12105030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Motivation and  Summary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Questions and Data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Data Cleanup and Exploration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Data Analysis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Discussion 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Post Mortem 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Questions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3946986"/>
                  </a:ext>
                </a:extLst>
              </a:tr>
            </a:tbl>
          </a:graphicData>
        </a:graphic>
      </p:graphicFrame>
      <p:sp>
        <p:nvSpPr>
          <p:cNvPr id="5" name="Title 1">
            <a:extLst>
              <a:ext uri="{FF2B5EF4-FFF2-40B4-BE49-F238E27FC236}">
                <a16:creationId xmlns:a16="http://schemas.microsoft.com/office/drawing/2014/main" id="{A05D9A6F-4960-4069-9E72-1C5AC5A73614}"/>
              </a:ext>
            </a:extLst>
          </p:cNvPr>
          <p:cNvSpPr txBox="1">
            <a:spLocks/>
          </p:cNvSpPr>
          <p:nvPr/>
        </p:nvSpPr>
        <p:spPr>
          <a:xfrm>
            <a:off x="10652758" y="2925"/>
            <a:ext cx="1539242" cy="31776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b="1">
                <a:solidFill>
                  <a:srgbClr val="FF0000"/>
                </a:solidFill>
              </a:rPr>
              <a:t>13Reasons.py</a:t>
            </a:r>
            <a:endParaRPr 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48638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D4AD7E-7390-425F-ADF1-006646BEB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672508"/>
          </a:xfrm>
        </p:spPr>
        <p:txBody>
          <a:bodyPr>
            <a:normAutofit fontScale="90000"/>
          </a:bodyPr>
          <a:lstStyle/>
          <a:p>
            <a:pPr algn="ctr"/>
            <a:br>
              <a:rPr lang="en-US" dirty="0"/>
            </a:br>
            <a:br>
              <a:rPr lang="en-US" dirty="0"/>
            </a:br>
            <a:r>
              <a:rPr lang="en-US" dirty="0"/>
              <a:t>Data Analysis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4E997B-619B-451C-B203-28DCEC255F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87791"/>
            <a:ext cx="10515600" cy="5389172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05F3204-BFF3-4772-BB3A-646E9A0EC298}"/>
              </a:ext>
            </a:extLst>
          </p:cNvPr>
          <p:cNvGraphicFramePr>
            <a:graphicFrameLocks noGrp="1"/>
          </p:cNvGraphicFramePr>
          <p:nvPr/>
        </p:nvGraphicFramePr>
        <p:xfrm>
          <a:off x="0" y="6241249"/>
          <a:ext cx="12192005" cy="640080"/>
        </p:xfrm>
        <a:graphic>
          <a:graphicData uri="http://schemas.openxmlformats.org/drawingml/2006/table">
            <a:tbl>
              <a:tblPr firstRow="1" bandRow="1">
                <a:effectLst>
                  <a:reflection blurRad="6350" stA="52000" endA="300" endPos="35000" dir="5400000" sy="-100000" algn="bl" rotWithShape="0"/>
                </a:effectLst>
                <a:tableStyleId>{5C22544A-7EE6-4342-B048-85BDC9FD1C3A}</a:tableStyleId>
              </a:tblPr>
              <a:tblGrid>
                <a:gridCol w="1741715">
                  <a:extLst>
                    <a:ext uri="{9D8B030D-6E8A-4147-A177-3AD203B41FA5}">
                      <a16:colId xmlns:a16="http://schemas.microsoft.com/office/drawing/2014/main" val="487096468"/>
                    </a:ext>
                  </a:extLst>
                </a:gridCol>
                <a:gridCol w="1741715">
                  <a:extLst>
                    <a:ext uri="{9D8B030D-6E8A-4147-A177-3AD203B41FA5}">
                      <a16:colId xmlns:a16="http://schemas.microsoft.com/office/drawing/2014/main" val="1961943426"/>
                    </a:ext>
                  </a:extLst>
                </a:gridCol>
                <a:gridCol w="1741715">
                  <a:extLst>
                    <a:ext uri="{9D8B030D-6E8A-4147-A177-3AD203B41FA5}">
                      <a16:colId xmlns:a16="http://schemas.microsoft.com/office/drawing/2014/main" val="303091860"/>
                    </a:ext>
                  </a:extLst>
                </a:gridCol>
                <a:gridCol w="1741715">
                  <a:extLst>
                    <a:ext uri="{9D8B030D-6E8A-4147-A177-3AD203B41FA5}">
                      <a16:colId xmlns:a16="http://schemas.microsoft.com/office/drawing/2014/main" val="747617647"/>
                    </a:ext>
                  </a:extLst>
                </a:gridCol>
                <a:gridCol w="1741715">
                  <a:extLst>
                    <a:ext uri="{9D8B030D-6E8A-4147-A177-3AD203B41FA5}">
                      <a16:colId xmlns:a16="http://schemas.microsoft.com/office/drawing/2014/main" val="3691292550"/>
                    </a:ext>
                  </a:extLst>
                </a:gridCol>
                <a:gridCol w="1741715">
                  <a:extLst>
                    <a:ext uri="{9D8B030D-6E8A-4147-A177-3AD203B41FA5}">
                      <a16:colId xmlns:a16="http://schemas.microsoft.com/office/drawing/2014/main" val="2791997727"/>
                    </a:ext>
                  </a:extLst>
                </a:gridCol>
                <a:gridCol w="1741715">
                  <a:extLst>
                    <a:ext uri="{9D8B030D-6E8A-4147-A177-3AD203B41FA5}">
                      <a16:colId xmlns:a16="http://schemas.microsoft.com/office/drawing/2014/main" val="12105030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Motivation and  Summary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Questions and Data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Data Cleanup and Exploration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Data Analysis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Discussion 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Post Mortem 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Questions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3946986"/>
                  </a:ext>
                </a:extLst>
              </a:tr>
            </a:tbl>
          </a:graphicData>
        </a:graphic>
      </p:graphicFrame>
      <p:sp>
        <p:nvSpPr>
          <p:cNvPr id="5" name="Title 1">
            <a:extLst>
              <a:ext uri="{FF2B5EF4-FFF2-40B4-BE49-F238E27FC236}">
                <a16:creationId xmlns:a16="http://schemas.microsoft.com/office/drawing/2014/main" id="{A05D9A6F-4960-4069-9E72-1C5AC5A73614}"/>
              </a:ext>
            </a:extLst>
          </p:cNvPr>
          <p:cNvSpPr txBox="1">
            <a:spLocks/>
          </p:cNvSpPr>
          <p:nvPr/>
        </p:nvSpPr>
        <p:spPr>
          <a:xfrm>
            <a:off x="10652758" y="2925"/>
            <a:ext cx="1539242" cy="31776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b="1">
                <a:solidFill>
                  <a:srgbClr val="FF0000"/>
                </a:solidFill>
              </a:rPr>
              <a:t>13Reasons.py</a:t>
            </a:r>
            <a:endParaRPr lang="en-US" sz="2000" dirty="0">
              <a:solidFill>
                <a:srgbClr val="FF00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4DF6477-E2EC-4815-89FE-1CDD95A02B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781" y="723505"/>
            <a:ext cx="9650437" cy="5428371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159473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D4AD7E-7390-425F-ADF1-006646BEB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15925"/>
          </a:xfrm>
        </p:spPr>
        <p:txBody>
          <a:bodyPr>
            <a:normAutofit fontScale="90000"/>
          </a:bodyPr>
          <a:lstStyle/>
          <a:p>
            <a:pPr algn="ctr"/>
            <a:br>
              <a:rPr lang="en-US" dirty="0"/>
            </a:br>
            <a:br>
              <a:rPr lang="en-US" dirty="0"/>
            </a:br>
            <a:r>
              <a:rPr lang="en-US" dirty="0"/>
              <a:t>Data Analysis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6BE0BCB-547C-4885-BE72-350C6406E2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188" y="699293"/>
            <a:ext cx="9705623" cy="5459413"/>
          </a:xfrm>
          <a:ln w="28575">
            <a:solidFill>
              <a:schemeClr val="tx1"/>
            </a:solidFill>
          </a:ln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05F3204-BFF3-4772-BB3A-646E9A0EC298}"/>
              </a:ext>
            </a:extLst>
          </p:cNvPr>
          <p:cNvGraphicFramePr>
            <a:graphicFrameLocks noGrp="1"/>
          </p:cNvGraphicFramePr>
          <p:nvPr/>
        </p:nvGraphicFramePr>
        <p:xfrm>
          <a:off x="0" y="6241249"/>
          <a:ext cx="12192005" cy="640080"/>
        </p:xfrm>
        <a:graphic>
          <a:graphicData uri="http://schemas.openxmlformats.org/drawingml/2006/table">
            <a:tbl>
              <a:tblPr firstRow="1" bandRow="1">
                <a:effectLst>
                  <a:reflection blurRad="6350" stA="52000" endA="300" endPos="35000" dir="5400000" sy="-100000" algn="bl" rotWithShape="0"/>
                </a:effectLst>
                <a:tableStyleId>{5C22544A-7EE6-4342-B048-85BDC9FD1C3A}</a:tableStyleId>
              </a:tblPr>
              <a:tblGrid>
                <a:gridCol w="1741715">
                  <a:extLst>
                    <a:ext uri="{9D8B030D-6E8A-4147-A177-3AD203B41FA5}">
                      <a16:colId xmlns:a16="http://schemas.microsoft.com/office/drawing/2014/main" val="487096468"/>
                    </a:ext>
                  </a:extLst>
                </a:gridCol>
                <a:gridCol w="1741715">
                  <a:extLst>
                    <a:ext uri="{9D8B030D-6E8A-4147-A177-3AD203B41FA5}">
                      <a16:colId xmlns:a16="http://schemas.microsoft.com/office/drawing/2014/main" val="1961943426"/>
                    </a:ext>
                  </a:extLst>
                </a:gridCol>
                <a:gridCol w="1741715">
                  <a:extLst>
                    <a:ext uri="{9D8B030D-6E8A-4147-A177-3AD203B41FA5}">
                      <a16:colId xmlns:a16="http://schemas.microsoft.com/office/drawing/2014/main" val="303091860"/>
                    </a:ext>
                  </a:extLst>
                </a:gridCol>
                <a:gridCol w="1741715">
                  <a:extLst>
                    <a:ext uri="{9D8B030D-6E8A-4147-A177-3AD203B41FA5}">
                      <a16:colId xmlns:a16="http://schemas.microsoft.com/office/drawing/2014/main" val="747617647"/>
                    </a:ext>
                  </a:extLst>
                </a:gridCol>
                <a:gridCol w="1741715">
                  <a:extLst>
                    <a:ext uri="{9D8B030D-6E8A-4147-A177-3AD203B41FA5}">
                      <a16:colId xmlns:a16="http://schemas.microsoft.com/office/drawing/2014/main" val="3691292550"/>
                    </a:ext>
                  </a:extLst>
                </a:gridCol>
                <a:gridCol w="1741715">
                  <a:extLst>
                    <a:ext uri="{9D8B030D-6E8A-4147-A177-3AD203B41FA5}">
                      <a16:colId xmlns:a16="http://schemas.microsoft.com/office/drawing/2014/main" val="2791997727"/>
                    </a:ext>
                  </a:extLst>
                </a:gridCol>
                <a:gridCol w="1741715">
                  <a:extLst>
                    <a:ext uri="{9D8B030D-6E8A-4147-A177-3AD203B41FA5}">
                      <a16:colId xmlns:a16="http://schemas.microsoft.com/office/drawing/2014/main" val="12105030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Motivation and  Summary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Questions and Data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Data Cleanup and Exploration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Data Analysis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Discussion 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Post Mortem 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Questions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3946986"/>
                  </a:ext>
                </a:extLst>
              </a:tr>
            </a:tbl>
          </a:graphicData>
        </a:graphic>
      </p:graphicFrame>
      <p:sp>
        <p:nvSpPr>
          <p:cNvPr id="5" name="Title 1">
            <a:extLst>
              <a:ext uri="{FF2B5EF4-FFF2-40B4-BE49-F238E27FC236}">
                <a16:creationId xmlns:a16="http://schemas.microsoft.com/office/drawing/2014/main" id="{A05D9A6F-4960-4069-9E72-1C5AC5A73614}"/>
              </a:ext>
            </a:extLst>
          </p:cNvPr>
          <p:cNvSpPr txBox="1">
            <a:spLocks/>
          </p:cNvSpPr>
          <p:nvPr/>
        </p:nvSpPr>
        <p:spPr>
          <a:xfrm>
            <a:off x="10652758" y="2925"/>
            <a:ext cx="1539242" cy="31776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b="1">
                <a:solidFill>
                  <a:srgbClr val="FF0000"/>
                </a:solidFill>
              </a:rPr>
              <a:t>13Reasons.py</a:t>
            </a:r>
            <a:endParaRPr 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36851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F7B6DB-B4CF-4FB4-AB97-E7A8A9489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588" y="367025"/>
            <a:ext cx="10515600" cy="798657"/>
          </a:xfrm>
        </p:spPr>
        <p:txBody>
          <a:bodyPr/>
          <a:lstStyle/>
          <a:p>
            <a:pPr algn="ctr"/>
            <a:r>
              <a:rPr lang="en-US" dirty="0"/>
              <a:t>Project Background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1F4010-A6AD-4FC7-89A5-647BAE1697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817" y="1165682"/>
            <a:ext cx="7092414" cy="3413261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/>
              <a:t>Mental health and substance abuse has had a near ever-present position in the news lately:</a:t>
            </a:r>
          </a:p>
          <a:p>
            <a:r>
              <a:rPr lang="en-US" dirty="0"/>
              <a:t>Opioid crisis</a:t>
            </a:r>
          </a:p>
          <a:p>
            <a:r>
              <a:rPr lang="en-US" dirty="0"/>
              <a:t>Criminal profiling</a:t>
            </a:r>
          </a:p>
          <a:p>
            <a:r>
              <a:rPr lang="en-US" dirty="0"/>
              <a:t>Legalization of cannabis</a:t>
            </a:r>
          </a:p>
          <a:p>
            <a:pPr marL="457200" lvl="1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Studies: One of the first and most prominent -- </a:t>
            </a:r>
            <a:r>
              <a:rPr lang="en-US" b="1" dirty="0"/>
              <a:t>National Institute of Mental Health’s Epidemiological Catchment Area</a:t>
            </a:r>
            <a:r>
              <a:rPr lang="en-US" dirty="0"/>
              <a:t> published in 1990 (2</a:t>
            </a:r>
            <a:r>
              <a:rPr lang="en-US" baseline="30000" dirty="0"/>
              <a:t>nd</a:t>
            </a:r>
            <a:r>
              <a:rPr lang="en-US" dirty="0"/>
              <a:t> analysis in 1994)</a:t>
            </a:r>
          </a:p>
          <a:p>
            <a:r>
              <a:rPr lang="en-US" dirty="0"/>
              <a:t>Ultimately disproves a causation relationship between mental illness/substance abuse and violence</a:t>
            </a:r>
          </a:p>
          <a:p>
            <a:r>
              <a:rPr lang="en-US" dirty="0"/>
              <a:t>Higher results in psychiatric disorders comparatively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80B6A7C5-F1C2-3341-87EE-00C8FD3B67CA}"/>
              </a:ext>
            </a:extLst>
          </p:cNvPr>
          <p:cNvGraphicFramePr>
            <a:graphicFrameLocks/>
          </p:cNvGraphicFramePr>
          <p:nvPr/>
        </p:nvGraphicFramePr>
        <p:xfrm>
          <a:off x="8205848" y="3282961"/>
          <a:ext cx="3642153" cy="34132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FE19180D-173C-444E-A29C-7DE4491771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7594" y="604085"/>
            <a:ext cx="1959429" cy="13062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9A3C707-F3DD-2643-BD7C-BFAFC18096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7732334" y="1078171"/>
            <a:ext cx="2642768" cy="169573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47348F6-95E1-B540-B531-09A264F501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37594" y="1945907"/>
            <a:ext cx="1984586" cy="13015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BCFCDC1-8E85-2D4E-9575-31962B3338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6999" y="4545584"/>
            <a:ext cx="2786252" cy="21506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826E746-D78B-9649-BE75-7A0E9FE18F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46488" y="4545585"/>
            <a:ext cx="2216562" cy="218091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C81D0B3-6B79-4B41-9CA3-1196608A7C6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31101" y="4578942"/>
            <a:ext cx="2108271" cy="2118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3679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D4AD7E-7390-425F-ADF1-006646BEB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01857"/>
          </a:xfrm>
        </p:spPr>
        <p:txBody>
          <a:bodyPr>
            <a:normAutofit fontScale="90000"/>
          </a:bodyPr>
          <a:lstStyle/>
          <a:p>
            <a:pPr algn="ctr"/>
            <a:br>
              <a:rPr lang="en-US" dirty="0"/>
            </a:br>
            <a:br>
              <a:rPr lang="en-US" dirty="0"/>
            </a:br>
            <a:r>
              <a:rPr lang="en-US" dirty="0"/>
              <a:t>Data Analysis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228BCF3-79AF-4ED5-A18B-927DCC6526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0351" y="663947"/>
            <a:ext cx="9831297" cy="5530105"/>
          </a:xfrm>
          <a:ln w="28575">
            <a:solidFill>
              <a:schemeClr val="tx1"/>
            </a:solidFill>
          </a:ln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05F3204-BFF3-4772-BB3A-646E9A0EC298}"/>
              </a:ext>
            </a:extLst>
          </p:cNvPr>
          <p:cNvGraphicFramePr>
            <a:graphicFrameLocks noGrp="1"/>
          </p:cNvGraphicFramePr>
          <p:nvPr/>
        </p:nvGraphicFramePr>
        <p:xfrm>
          <a:off x="0" y="6241249"/>
          <a:ext cx="12192005" cy="640080"/>
        </p:xfrm>
        <a:graphic>
          <a:graphicData uri="http://schemas.openxmlformats.org/drawingml/2006/table">
            <a:tbl>
              <a:tblPr firstRow="1" bandRow="1">
                <a:effectLst>
                  <a:reflection blurRad="6350" stA="52000" endA="300" endPos="35000" dir="5400000" sy="-100000" algn="bl" rotWithShape="0"/>
                </a:effectLst>
                <a:tableStyleId>{5C22544A-7EE6-4342-B048-85BDC9FD1C3A}</a:tableStyleId>
              </a:tblPr>
              <a:tblGrid>
                <a:gridCol w="1741715">
                  <a:extLst>
                    <a:ext uri="{9D8B030D-6E8A-4147-A177-3AD203B41FA5}">
                      <a16:colId xmlns:a16="http://schemas.microsoft.com/office/drawing/2014/main" val="487096468"/>
                    </a:ext>
                  </a:extLst>
                </a:gridCol>
                <a:gridCol w="1741715">
                  <a:extLst>
                    <a:ext uri="{9D8B030D-6E8A-4147-A177-3AD203B41FA5}">
                      <a16:colId xmlns:a16="http://schemas.microsoft.com/office/drawing/2014/main" val="1961943426"/>
                    </a:ext>
                  </a:extLst>
                </a:gridCol>
                <a:gridCol w="1741715">
                  <a:extLst>
                    <a:ext uri="{9D8B030D-6E8A-4147-A177-3AD203B41FA5}">
                      <a16:colId xmlns:a16="http://schemas.microsoft.com/office/drawing/2014/main" val="303091860"/>
                    </a:ext>
                  </a:extLst>
                </a:gridCol>
                <a:gridCol w="1741715">
                  <a:extLst>
                    <a:ext uri="{9D8B030D-6E8A-4147-A177-3AD203B41FA5}">
                      <a16:colId xmlns:a16="http://schemas.microsoft.com/office/drawing/2014/main" val="747617647"/>
                    </a:ext>
                  </a:extLst>
                </a:gridCol>
                <a:gridCol w="1741715">
                  <a:extLst>
                    <a:ext uri="{9D8B030D-6E8A-4147-A177-3AD203B41FA5}">
                      <a16:colId xmlns:a16="http://schemas.microsoft.com/office/drawing/2014/main" val="3691292550"/>
                    </a:ext>
                  </a:extLst>
                </a:gridCol>
                <a:gridCol w="1741715">
                  <a:extLst>
                    <a:ext uri="{9D8B030D-6E8A-4147-A177-3AD203B41FA5}">
                      <a16:colId xmlns:a16="http://schemas.microsoft.com/office/drawing/2014/main" val="2791997727"/>
                    </a:ext>
                  </a:extLst>
                </a:gridCol>
                <a:gridCol w="1741715">
                  <a:extLst>
                    <a:ext uri="{9D8B030D-6E8A-4147-A177-3AD203B41FA5}">
                      <a16:colId xmlns:a16="http://schemas.microsoft.com/office/drawing/2014/main" val="12105030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Motivation and  Summary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Questions and Data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Data Cleanup and Exploration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Data Analysis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Discussion 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Post Mortem 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Questions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3946986"/>
                  </a:ext>
                </a:extLst>
              </a:tr>
            </a:tbl>
          </a:graphicData>
        </a:graphic>
      </p:graphicFrame>
      <p:sp>
        <p:nvSpPr>
          <p:cNvPr id="5" name="Title 1">
            <a:extLst>
              <a:ext uri="{FF2B5EF4-FFF2-40B4-BE49-F238E27FC236}">
                <a16:creationId xmlns:a16="http://schemas.microsoft.com/office/drawing/2014/main" id="{A05D9A6F-4960-4069-9E72-1C5AC5A73614}"/>
              </a:ext>
            </a:extLst>
          </p:cNvPr>
          <p:cNvSpPr txBox="1">
            <a:spLocks/>
          </p:cNvSpPr>
          <p:nvPr/>
        </p:nvSpPr>
        <p:spPr>
          <a:xfrm>
            <a:off x="10652758" y="2925"/>
            <a:ext cx="1539242" cy="31776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b="1">
                <a:solidFill>
                  <a:srgbClr val="FF0000"/>
                </a:solidFill>
              </a:rPr>
              <a:t>13Reasons.py</a:t>
            </a:r>
            <a:endParaRPr 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97546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D4AD7E-7390-425F-ADF1-006646BEB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01857"/>
          </a:xfrm>
        </p:spPr>
        <p:txBody>
          <a:bodyPr>
            <a:normAutofit fontScale="90000"/>
          </a:bodyPr>
          <a:lstStyle/>
          <a:p>
            <a:pPr algn="ctr"/>
            <a:br>
              <a:rPr lang="en-US" dirty="0"/>
            </a:br>
            <a:br>
              <a:rPr lang="en-US" dirty="0"/>
            </a:br>
            <a:r>
              <a:rPr lang="en-US" dirty="0"/>
              <a:t>Data Analysis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7A57EF8-F94A-485F-A10F-CE8A14FB8B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089" y="677862"/>
            <a:ext cx="9781822" cy="5502275"/>
          </a:xfrm>
          <a:ln w="28575">
            <a:solidFill>
              <a:schemeClr val="tx1"/>
            </a:solidFill>
          </a:ln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05F3204-BFF3-4772-BB3A-646E9A0EC298}"/>
              </a:ext>
            </a:extLst>
          </p:cNvPr>
          <p:cNvGraphicFramePr>
            <a:graphicFrameLocks noGrp="1"/>
          </p:cNvGraphicFramePr>
          <p:nvPr/>
        </p:nvGraphicFramePr>
        <p:xfrm>
          <a:off x="0" y="6241249"/>
          <a:ext cx="12192005" cy="640080"/>
        </p:xfrm>
        <a:graphic>
          <a:graphicData uri="http://schemas.openxmlformats.org/drawingml/2006/table">
            <a:tbl>
              <a:tblPr firstRow="1" bandRow="1">
                <a:effectLst>
                  <a:reflection blurRad="6350" stA="52000" endA="300" endPos="35000" dir="5400000" sy="-100000" algn="bl" rotWithShape="0"/>
                </a:effectLst>
                <a:tableStyleId>{5C22544A-7EE6-4342-B048-85BDC9FD1C3A}</a:tableStyleId>
              </a:tblPr>
              <a:tblGrid>
                <a:gridCol w="1741715">
                  <a:extLst>
                    <a:ext uri="{9D8B030D-6E8A-4147-A177-3AD203B41FA5}">
                      <a16:colId xmlns:a16="http://schemas.microsoft.com/office/drawing/2014/main" val="487096468"/>
                    </a:ext>
                  </a:extLst>
                </a:gridCol>
                <a:gridCol w="1741715">
                  <a:extLst>
                    <a:ext uri="{9D8B030D-6E8A-4147-A177-3AD203B41FA5}">
                      <a16:colId xmlns:a16="http://schemas.microsoft.com/office/drawing/2014/main" val="1961943426"/>
                    </a:ext>
                  </a:extLst>
                </a:gridCol>
                <a:gridCol w="1741715">
                  <a:extLst>
                    <a:ext uri="{9D8B030D-6E8A-4147-A177-3AD203B41FA5}">
                      <a16:colId xmlns:a16="http://schemas.microsoft.com/office/drawing/2014/main" val="303091860"/>
                    </a:ext>
                  </a:extLst>
                </a:gridCol>
                <a:gridCol w="1741715">
                  <a:extLst>
                    <a:ext uri="{9D8B030D-6E8A-4147-A177-3AD203B41FA5}">
                      <a16:colId xmlns:a16="http://schemas.microsoft.com/office/drawing/2014/main" val="747617647"/>
                    </a:ext>
                  </a:extLst>
                </a:gridCol>
                <a:gridCol w="1741715">
                  <a:extLst>
                    <a:ext uri="{9D8B030D-6E8A-4147-A177-3AD203B41FA5}">
                      <a16:colId xmlns:a16="http://schemas.microsoft.com/office/drawing/2014/main" val="3691292550"/>
                    </a:ext>
                  </a:extLst>
                </a:gridCol>
                <a:gridCol w="1741715">
                  <a:extLst>
                    <a:ext uri="{9D8B030D-6E8A-4147-A177-3AD203B41FA5}">
                      <a16:colId xmlns:a16="http://schemas.microsoft.com/office/drawing/2014/main" val="2791997727"/>
                    </a:ext>
                  </a:extLst>
                </a:gridCol>
                <a:gridCol w="1741715">
                  <a:extLst>
                    <a:ext uri="{9D8B030D-6E8A-4147-A177-3AD203B41FA5}">
                      <a16:colId xmlns:a16="http://schemas.microsoft.com/office/drawing/2014/main" val="12105030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Motivation and  Summary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Questions and Data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Data Cleanup and Exploration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Data Analysis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Discussion 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Post Mortem 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Questions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3946986"/>
                  </a:ext>
                </a:extLst>
              </a:tr>
            </a:tbl>
          </a:graphicData>
        </a:graphic>
      </p:graphicFrame>
      <p:sp>
        <p:nvSpPr>
          <p:cNvPr id="5" name="Title 1">
            <a:extLst>
              <a:ext uri="{FF2B5EF4-FFF2-40B4-BE49-F238E27FC236}">
                <a16:creationId xmlns:a16="http://schemas.microsoft.com/office/drawing/2014/main" id="{A05D9A6F-4960-4069-9E72-1C5AC5A73614}"/>
              </a:ext>
            </a:extLst>
          </p:cNvPr>
          <p:cNvSpPr txBox="1">
            <a:spLocks/>
          </p:cNvSpPr>
          <p:nvPr/>
        </p:nvSpPr>
        <p:spPr>
          <a:xfrm>
            <a:off x="10652758" y="2925"/>
            <a:ext cx="1539242" cy="31776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b="1">
                <a:solidFill>
                  <a:srgbClr val="FF0000"/>
                </a:solidFill>
              </a:rPr>
              <a:t>13Reasons.py</a:t>
            </a:r>
            <a:endParaRPr 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91473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D4AD7E-7390-425F-ADF1-006646BEB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01857"/>
          </a:xfrm>
        </p:spPr>
        <p:txBody>
          <a:bodyPr>
            <a:normAutofit fontScale="90000"/>
          </a:bodyPr>
          <a:lstStyle/>
          <a:p>
            <a:pPr algn="ctr"/>
            <a:br>
              <a:rPr lang="en-US" dirty="0"/>
            </a:br>
            <a:br>
              <a:rPr lang="en-US" dirty="0"/>
            </a:br>
            <a:r>
              <a:rPr lang="en-US" dirty="0"/>
              <a:t>Data Analysis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AD8991E-EF55-446B-9F9E-72275637C4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233" y="677863"/>
            <a:ext cx="9781822" cy="5502275"/>
          </a:xfrm>
          <a:ln w="38100">
            <a:solidFill>
              <a:schemeClr val="tx1"/>
            </a:solidFill>
          </a:ln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05F3204-BFF3-4772-BB3A-646E9A0EC298}"/>
              </a:ext>
            </a:extLst>
          </p:cNvPr>
          <p:cNvGraphicFramePr>
            <a:graphicFrameLocks noGrp="1"/>
          </p:cNvGraphicFramePr>
          <p:nvPr/>
        </p:nvGraphicFramePr>
        <p:xfrm>
          <a:off x="0" y="6241249"/>
          <a:ext cx="12192005" cy="640080"/>
        </p:xfrm>
        <a:graphic>
          <a:graphicData uri="http://schemas.openxmlformats.org/drawingml/2006/table">
            <a:tbl>
              <a:tblPr firstRow="1" bandRow="1">
                <a:effectLst>
                  <a:reflection blurRad="6350" stA="52000" endA="300" endPos="35000" dir="5400000" sy="-100000" algn="bl" rotWithShape="0"/>
                </a:effectLst>
                <a:tableStyleId>{5C22544A-7EE6-4342-B048-85BDC9FD1C3A}</a:tableStyleId>
              </a:tblPr>
              <a:tblGrid>
                <a:gridCol w="1741715">
                  <a:extLst>
                    <a:ext uri="{9D8B030D-6E8A-4147-A177-3AD203B41FA5}">
                      <a16:colId xmlns:a16="http://schemas.microsoft.com/office/drawing/2014/main" val="487096468"/>
                    </a:ext>
                  </a:extLst>
                </a:gridCol>
                <a:gridCol w="1741715">
                  <a:extLst>
                    <a:ext uri="{9D8B030D-6E8A-4147-A177-3AD203B41FA5}">
                      <a16:colId xmlns:a16="http://schemas.microsoft.com/office/drawing/2014/main" val="1961943426"/>
                    </a:ext>
                  </a:extLst>
                </a:gridCol>
                <a:gridCol w="1741715">
                  <a:extLst>
                    <a:ext uri="{9D8B030D-6E8A-4147-A177-3AD203B41FA5}">
                      <a16:colId xmlns:a16="http://schemas.microsoft.com/office/drawing/2014/main" val="303091860"/>
                    </a:ext>
                  </a:extLst>
                </a:gridCol>
                <a:gridCol w="1741715">
                  <a:extLst>
                    <a:ext uri="{9D8B030D-6E8A-4147-A177-3AD203B41FA5}">
                      <a16:colId xmlns:a16="http://schemas.microsoft.com/office/drawing/2014/main" val="747617647"/>
                    </a:ext>
                  </a:extLst>
                </a:gridCol>
                <a:gridCol w="1741715">
                  <a:extLst>
                    <a:ext uri="{9D8B030D-6E8A-4147-A177-3AD203B41FA5}">
                      <a16:colId xmlns:a16="http://schemas.microsoft.com/office/drawing/2014/main" val="3691292550"/>
                    </a:ext>
                  </a:extLst>
                </a:gridCol>
                <a:gridCol w="1741715">
                  <a:extLst>
                    <a:ext uri="{9D8B030D-6E8A-4147-A177-3AD203B41FA5}">
                      <a16:colId xmlns:a16="http://schemas.microsoft.com/office/drawing/2014/main" val="2791997727"/>
                    </a:ext>
                  </a:extLst>
                </a:gridCol>
                <a:gridCol w="1741715">
                  <a:extLst>
                    <a:ext uri="{9D8B030D-6E8A-4147-A177-3AD203B41FA5}">
                      <a16:colId xmlns:a16="http://schemas.microsoft.com/office/drawing/2014/main" val="12105030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Motivation and  Summary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Questions and Data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Data Cleanup and Exploration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Data Analysis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Discussion 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Post Mortem 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Questions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3946986"/>
                  </a:ext>
                </a:extLst>
              </a:tr>
            </a:tbl>
          </a:graphicData>
        </a:graphic>
      </p:graphicFrame>
      <p:sp>
        <p:nvSpPr>
          <p:cNvPr id="5" name="Title 1">
            <a:extLst>
              <a:ext uri="{FF2B5EF4-FFF2-40B4-BE49-F238E27FC236}">
                <a16:creationId xmlns:a16="http://schemas.microsoft.com/office/drawing/2014/main" id="{A05D9A6F-4960-4069-9E72-1C5AC5A73614}"/>
              </a:ext>
            </a:extLst>
          </p:cNvPr>
          <p:cNvSpPr txBox="1">
            <a:spLocks/>
          </p:cNvSpPr>
          <p:nvPr/>
        </p:nvSpPr>
        <p:spPr>
          <a:xfrm>
            <a:off x="10652758" y="2925"/>
            <a:ext cx="1539242" cy="31776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b="1">
                <a:solidFill>
                  <a:srgbClr val="FF0000"/>
                </a:solidFill>
              </a:rPr>
              <a:t>13Reasons.py</a:t>
            </a:r>
            <a:endParaRPr 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12547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D4AD7E-7390-425F-ADF1-006646BEB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01857"/>
          </a:xfrm>
        </p:spPr>
        <p:txBody>
          <a:bodyPr>
            <a:normAutofit fontScale="90000"/>
          </a:bodyPr>
          <a:lstStyle/>
          <a:p>
            <a:pPr algn="ctr"/>
            <a:br>
              <a:rPr lang="en-US" dirty="0"/>
            </a:br>
            <a:br>
              <a:rPr lang="en-US" dirty="0"/>
            </a:br>
            <a:r>
              <a:rPr lang="en-US" dirty="0"/>
              <a:t>Data Analysis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05F3204-BFF3-4772-BB3A-646E9A0EC298}"/>
              </a:ext>
            </a:extLst>
          </p:cNvPr>
          <p:cNvGraphicFramePr>
            <a:graphicFrameLocks noGrp="1"/>
          </p:cNvGraphicFramePr>
          <p:nvPr/>
        </p:nvGraphicFramePr>
        <p:xfrm>
          <a:off x="0" y="6241249"/>
          <a:ext cx="12192005" cy="640080"/>
        </p:xfrm>
        <a:graphic>
          <a:graphicData uri="http://schemas.openxmlformats.org/drawingml/2006/table">
            <a:tbl>
              <a:tblPr firstRow="1" bandRow="1">
                <a:effectLst>
                  <a:reflection blurRad="6350" stA="52000" endA="300" endPos="35000" dir="5400000" sy="-100000" algn="bl" rotWithShape="0"/>
                </a:effectLst>
                <a:tableStyleId>{5C22544A-7EE6-4342-B048-85BDC9FD1C3A}</a:tableStyleId>
              </a:tblPr>
              <a:tblGrid>
                <a:gridCol w="1741715">
                  <a:extLst>
                    <a:ext uri="{9D8B030D-6E8A-4147-A177-3AD203B41FA5}">
                      <a16:colId xmlns:a16="http://schemas.microsoft.com/office/drawing/2014/main" val="487096468"/>
                    </a:ext>
                  </a:extLst>
                </a:gridCol>
                <a:gridCol w="1741715">
                  <a:extLst>
                    <a:ext uri="{9D8B030D-6E8A-4147-A177-3AD203B41FA5}">
                      <a16:colId xmlns:a16="http://schemas.microsoft.com/office/drawing/2014/main" val="1961943426"/>
                    </a:ext>
                  </a:extLst>
                </a:gridCol>
                <a:gridCol w="1741715">
                  <a:extLst>
                    <a:ext uri="{9D8B030D-6E8A-4147-A177-3AD203B41FA5}">
                      <a16:colId xmlns:a16="http://schemas.microsoft.com/office/drawing/2014/main" val="303091860"/>
                    </a:ext>
                  </a:extLst>
                </a:gridCol>
                <a:gridCol w="1741715">
                  <a:extLst>
                    <a:ext uri="{9D8B030D-6E8A-4147-A177-3AD203B41FA5}">
                      <a16:colId xmlns:a16="http://schemas.microsoft.com/office/drawing/2014/main" val="747617647"/>
                    </a:ext>
                  </a:extLst>
                </a:gridCol>
                <a:gridCol w="1741715">
                  <a:extLst>
                    <a:ext uri="{9D8B030D-6E8A-4147-A177-3AD203B41FA5}">
                      <a16:colId xmlns:a16="http://schemas.microsoft.com/office/drawing/2014/main" val="3691292550"/>
                    </a:ext>
                  </a:extLst>
                </a:gridCol>
                <a:gridCol w="1741715">
                  <a:extLst>
                    <a:ext uri="{9D8B030D-6E8A-4147-A177-3AD203B41FA5}">
                      <a16:colId xmlns:a16="http://schemas.microsoft.com/office/drawing/2014/main" val="2791997727"/>
                    </a:ext>
                  </a:extLst>
                </a:gridCol>
                <a:gridCol w="1741715">
                  <a:extLst>
                    <a:ext uri="{9D8B030D-6E8A-4147-A177-3AD203B41FA5}">
                      <a16:colId xmlns:a16="http://schemas.microsoft.com/office/drawing/2014/main" val="12105030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Motivation and  Summary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Questions and Data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Data Cleanup and Exploration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Data Analysis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Discussion 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Post Mortem 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Questions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3946986"/>
                  </a:ext>
                </a:extLst>
              </a:tr>
            </a:tbl>
          </a:graphicData>
        </a:graphic>
      </p:graphicFrame>
      <p:sp>
        <p:nvSpPr>
          <p:cNvPr id="5" name="Title 1">
            <a:extLst>
              <a:ext uri="{FF2B5EF4-FFF2-40B4-BE49-F238E27FC236}">
                <a16:creationId xmlns:a16="http://schemas.microsoft.com/office/drawing/2014/main" id="{A05D9A6F-4960-4069-9E72-1C5AC5A73614}"/>
              </a:ext>
            </a:extLst>
          </p:cNvPr>
          <p:cNvSpPr txBox="1">
            <a:spLocks/>
          </p:cNvSpPr>
          <p:nvPr/>
        </p:nvSpPr>
        <p:spPr>
          <a:xfrm>
            <a:off x="10652758" y="2925"/>
            <a:ext cx="1539242" cy="31776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b="1">
                <a:solidFill>
                  <a:srgbClr val="FF0000"/>
                </a:solidFill>
              </a:rPr>
              <a:t>13Reasons.py</a:t>
            </a:r>
            <a:endParaRPr lang="en-US" sz="2000" dirty="0">
              <a:solidFill>
                <a:srgbClr val="FF0000"/>
              </a:solidFill>
            </a:endParaRP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9C84453B-29DB-4C62-8506-A9C70B5854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967" y="608516"/>
            <a:ext cx="9747192" cy="5482795"/>
          </a:xfr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895133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CC6A5-7D4F-4DDF-9713-B36C1F6498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7769"/>
            <a:ext cx="10515600" cy="470023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Discussion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C40A7-F310-483E-B4CC-9010232564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35538"/>
            <a:ext cx="10515600" cy="5541425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Regression Analysis</a:t>
            </a:r>
          </a:p>
          <a:p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8C4C195-0E0E-49EF-840D-259F6D55BD59}"/>
              </a:ext>
            </a:extLst>
          </p:cNvPr>
          <p:cNvGraphicFramePr>
            <a:graphicFrameLocks noGrp="1"/>
          </p:cNvGraphicFramePr>
          <p:nvPr/>
        </p:nvGraphicFramePr>
        <p:xfrm>
          <a:off x="0" y="6295473"/>
          <a:ext cx="12192005" cy="640080"/>
        </p:xfrm>
        <a:graphic>
          <a:graphicData uri="http://schemas.openxmlformats.org/drawingml/2006/table">
            <a:tbl>
              <a:tblPr firstRow="1" bandRow="1">
                <a:effectLst>
                  <a:reflection blurRad="6350" stA="52000" endA="300" endPos="35000" dir="5400000" sy="-100000" algn="bl" rotWithShape="0"/>
                </a:effectLst>
                <a:tableStyleId>{5C22544A-7EE6-4342-B048-85BDC9FD1C3A}</a:tableStyleId>
              </a:tblPr>
              <a:tblGrid>
                <a:gridCol w="1741715">
                  <a:extLst>
                    <a:ext uri="{9D8B030D-6E8A-4147-A177-3AD203B41FA5}">
                      <a16:colId xmlns:a16="http://schemas.microsoft.com/office/drawing/2014/main" val="487096468"/>
                    </a:ext>
                  </a:extLst>
                </a:gridCol>
                <a:gridCol w="1741715">
                  <a:extLst>
                    <a:ext uri="{9D8B030D-6E8A-4147-A177-3AD203B41FA5}">
                      <a16:colId xmlns:a16="http://schemas.microsoft.com/office/drawing/2014/main" val="1961943426"/>
                    </a:ext>
                  </a:extLst>
                </a:gridCol>
                <a:gridCol w="1741715">
                  <a:extLst>
                    <a:ext uri="{9D8B030D-6E8A-4147-A177-3AD203B41FA5}">
                      <a16:colId xmlns:a16="http://schemas.microsoft.com/office/drawing/2014/main" val="303091860"/>
                    </a:ext>
                  </a:extLst>
                </a:gridCol>
                <a:gridCol w="1741715">
                  <a:extLst>
                    <a:ext uri="{9D8B030D-6E8A-4147-A177-3AD203B41FA5}">
                      <a16:colId xmlns:a16="http://schemas.microsoft.com/office/drawing/2014/main" val="747617647"/>
                    </a:ext>
                  </a:extLst>
                </a:gridCol>
                <a:gridCol w="1741715">
                  <a:extLst>
                    <a:ext uri="{9D8B030D-6E8A-4147-A177-3AD203B41FA5}">
                      <a16:colId xmlns:a16="http://schemas.microsoft.com/office/drawing/2014/main" val="3691292550"/>
                    </a:ext>
                  </a:extLst>
                </a:gridCol>
                <a:gridCol w="1741715">
                  <a:extLst>
                    <a:ext uri="{9D8B030D-6E8A-4147-A177-3AD203B41FA5}">
                      <a16:colId xmlns:a16="http://schemas.microsoft.com/office/drawing/2014/main" val="2791997727"/>
                    </a:ext>
                  </a:extLst>
                </a:gridCol>
                <a:gridCol w="1741715">
                  <a:extLst>
                    <a:ext uri="{9D8B030D-6E8A-4147-A177-3AD203B41FA5}">
                      <a16:colId xmlns:a16="http://schemas.microsoft.com/office/drawing/2014/main" val="12105030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Motivation and  Summary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Questions and Data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Data Cleanup and Exploration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Data Analysis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Discussion</a:t>
                      </a:r>
                      <a:r>
                        <a:rPr lang="en-US" sz="1800" dirty="0"/>
                        <a:t> 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Post Mortem 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Questions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3946986"/>
                  </a:ext>
                </a:extLst>
              </a:tr>
            </a:tbl>
          </a:graphicData>
        </a:graphic>
      </p:graphicFrame>
      <p:sp>
        <p:nvSpPr>
          <p:cNvPr id="5" name="Title 1">
            <a:extLst>
              <a:ext uri="{FF2B5EF4-FFF2-40B4-BE49-F238E27FC236}">
                <a16:creationId xmlns:a16="http://schemas.microsoft.com/office/drawing/2014/main" id="{112C1D62-93ED-4249-8C3B-A3C636EC3810}"/>
              </a:ext>
            </a:extLst>
          </p:cNvPr>
          <p:cNvSpPr txBox="1">
            <a:spLocks/>
          </p:cNvSpPr>
          <p:nvPr/>
        </p:nvSpPr>
        <p:spPr>
          <a:xfrm>
            <a:off x="10652758" y="0"/>
            <a:ext cx="1539242" cy="31776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b="1" dirty="0">
                <a:solidFill>
                  <a:srgbClr val="FF0000"/>
                </a:solidFill>
              </a:rPr>
              <a:t>13Reasons.py</a:t>
            </a:r>
            <a:endParaRPr lang="en-US" sz="2000" dirty="0">
              <a:solidFill>
                <a:srgbClr val="FF00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5AD0D03-FDFD-4DC5-B507-D6E86114AD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900" y="1264092"/>
            <a:ext cx="11000199" cy="4912871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926277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CC6A5-7D4F-4DDF-9713-B36C1F6498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6615"/>
            <a:ext cx="10515600" cy="1177925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C40A7-F310-483E-B4CC-9010232564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69145"/>
            <a:ext cx="10515600" cy="51078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Expectations</a:t>
            </a:r>
          </a:p>
          <a:p>
            <a:r>
              <a:rPr lang="en-US" dirty="0"/>
              <a:t>An inverse relationship between number of MH and SA facilities and the rate of crime</a:t>
            </a:r>
          </a:p>
          <a:p>
            <a:pPr marL="0" indent="0">
              <a:buNone/>
            </a:pPr>
            <a:r>
              <a:rPr lang="en-US" dirty="0"/>
              <a:t>Inferences/Conclusions</a:t>
            </a:r>
          </a:p>
          <a:p>
            <a:r>
              <a:rPr lang="en-US" dirty="0"/>
              <a:t>Most states’ facilities and crime rates were largely concentrated around the average </a:t>
            </a:r>
          </a:p>
          <a:p>
            <a:r>
              <a:rPr lang="en-US" dirty="0"/>
              <a:t>We were unable to disprove the null hypothesis that lack of access to mental health and substance abuse support facilities has no effect on crime rates</a:t>
            </a:r>
          </a:p>
          <a:p>
            <a:endParaRPr lang="en-US" dirty="0"/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8C4C195-0E0E-49EF-840D-259F6D55BD59}"/>
              </a:ext>
            </a:extLst>
          </p:cNvPr>
          <p:cNvGraphicFramePr>
            <a:graphicFrameLocks noGrp="1"/>
          </p:cNvGraphicFramePr>
          <p:nvPr/>
        </p:nvGraphicFramePr>
        <p:xfrm>
          <a:off x="0" y="6295473"/>
          <a:ext cx="12192005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1715">
                  <a:extLst>
                    <a:ext uri="{9D8B030D-6E8A-4147-A177-3AD203B41FA5}">
                      <a16:colId xmlns:a16="http://schemas.microsoft.com/office/drawing/2014/main" val="487096468"/>
                    </a:ext>
                  </a:extLst>
                </a:gridCol>
                <a:gridCol w="1741715">
                  <a:extLst>
                    <a:ext uri="{9D8B030D-6E8A-4147-A177-3AD203B41FA5}">
                      <a16:colId xmlns:a16="http://schemas.microsoft.com/office/drawing/2014/main" val="1961943426"/>
                    </a:ext>
                  </a:extLst>
                </a:gridCol>
                <a:gridCol w="1741715">
                  <a:extLst>
                    <a:ext uri="{9D8B030D-6E8A-4147-A177-3AD203B41FA5}">
                      <a16:colId xmlns:a16="http://schemas.microsoft.com/office/drawing/2014/main" val="303091860"/>
                    </a:ext>
                  </a:extLst>
                </a:gridCol>
                <a:gridCol w="1741715">
                  <a:extLst>
                    <a:ext uri="{9D8B030D-6E8A-4147-A177-3AD203B41FA5}">
                      <a16:colId xmlns:a16="http://schemas.microsoft.com/office/drawing/2014/main" val="747617647"/>
                    </a:ext>
                  </a:extLst>
                </a:gridCol>
                <a:gridCol w="1741715">
                  <a:extLst>
                    <a:ext uri="{9D8B030D-6E8A-4147-A177-3AD203B41FA5}">
                      <a16:colId xmlns:a16="http://schemas.microsoft.com/office/drawing/2014/main" val="3691292550"/>
                    </a:ext>
                  </a:extLst>
                </a:gridCol>
                <a:gridCol w="1741715">
                  <a:extLst>
                    <a:ext uri="{9D8B030D-6E8A-4147-A177-3AD203B41FA5}">
                      <a16:colId xmlns:a16="http://schemas.microsoft.com/office/drawing/2014/main" val="2791997727"/>
                    </a:ext>
                  </a:extLst>
                </a:gridCol>
                <a:gridCol w="1741715">
                  <a:extLst>
                    <a:ext uri="{9D8B030D-6E8A-4147-A177-3AD203B41FA5}">
                      <a16:colId xmlns:a16="http://schemas.microsoft.com/office/drawing/2014/main" val="12105030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Motivation and  Summary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Questions and Data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Data Cleanup and Exploration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Data Analysis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Discussion</a:t>
                      </a:r>
                      <a:r>
                        <a:rPr lang="en-US" sz="1800" dirty="0"/>
                        <a:t> 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Post Mortem 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Questions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39469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642798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6AD26-4C68-1540-A030-899DDFFA9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9913" y="177410"/>
            <a:ext cx="9660389" cy="757048"/>
          </a:xfrm>
        </p:spPr>
        <p:txBody>
          <a:bodyPr anchor="b">
            <a:normAutofit/>
          </a:bodyPr>
          <a:lstStyle/>
          <a:p>
            <a:pPr algn="ctr"/>
            <a:r>
              <a:rPr lang="en-US" dirty="0"/>
              <a:t>Conclusions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1A146E-6358-834A-BE51-89FAA6E5A8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4293" y="2832551"/>
            <a:ext cx="5069382" cy="2268547"/>
          </a:xfrm>
          <a:prstGeom prst="rect">
            <a:avLst/>
          </a:prstGeom>
        </p:spPr>
      </p:pic>
      <p:sp>
        <p:nvSpPr>
          <p:cNvPr id="9" name="Freeform: Shape 8">
            <a:extLst>
              <a:ext uri="{FF2B5EF4-FFF2-40B4-BE49-F238E27FC236}">
                <a16:creationId xmlns:a16="http://schemas.microsoft.com/office/drawing/2014/main" id="{C607803A-4E99-444E-94F7-8785CDDF58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80154" y="1884045"/>
            <a:ext cx="3275668" cy="2853308"/>
          </a:xfrm>
          <a:custGeom>
            <a:avLst/>
            <a:gdLst>
              <a:gd name="connsiteX0" fmla="*/ 3275668 w 3275668"/>
              <a:gd name="connsiteY0" fmla="*/ 2853308 h 2853308"/>
              <a:gd name="connsiteX1" fmla="*/ 655 w 3275668"/>
              <a:gd name="connsiteY1" fmla="*/ 2853308 h 2853308"/>
              <a:gd name="connsiteX2" fmla="*/ 0 w 3275668"/>
              <a:gd name="connsiteY2" fmla="*/ 2467565 h 2853308"/>
              <a:gd name="connsiteX3" fmla="*/ 2869894 w 3275668"/>
              <a:gd name="connsiteY3" fmla="*/ 2468888 h 2853308"/>
              <a:gd name="connsiteX4" fmla="*/ 2869894 w 3275668"/>
              <a:gd name="connsiteY4" fmla="*/ 0 h 2853308"/>
              <a:gd name="connsiteX5" fmla="*/ 3275668 w 3275668"/>
              <a:gd name="connsiteY5" fmla="*/ 0 h 2853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75668" h="2853308">
                <a:moveTo>
                  <a:pt x="3275668" y="2853308"/>
                </a:moveTo>
                <a:lnTo>
                  <a:pt x="655" y="2853308"/>
                </a:lnTo>
                <a:cubicBezTo>
                  <a:pt x="-655" y="2720171"/>
                  <a:pt x="1310" y="2600702"/>
                  <a:pt x="0" y="2467565"/>
                </a:cubicBezTo>
                <a:lnTo>
                  <a:pt x="2869894" y="2468888"/>
                </a:lnTo>
                <a:lnTo>
                  <a:pt x="2869894" y="0"/>
                </a:lnTo>
                <a:lnTo>
                  <a:pt x="3275668" y="0"/>
                </a:lnTo>
                <a:close/>
              </a:path>
            </a:pathLst>
          </a:custGeom>
          <a:solidFill>
            <a:srgbClr val="4C4C4C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2989BE6A-C309-418E-8ADD-1616A98057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55822" y="3222529"/>
            <a:ext cx="3242952" cy="2828156"/>
          </a:xfrm>
          <a:custGeom>
            <a:avLst/>
            <a:gdLst>
              <a:gd name="connsiteX0" fmla="*/ 2837178 w 3242952"/>
              <a:gd name="connsiteY0" fmla="*/ 0 h 2828156"/>
              <a:gd name="connsiteX1" fmla="*/ 3242952 w 3242952"/>
              <a:gd name="connsiteY1" fmla="*/ 0 h 2828156"/>
              <a:gd name="connsiteX2" fmla="*/ 3242952 w 3242952"/>
              <a:gd name="connsiteY2" fmla="*/ 2828156 h 2828156"/>
              <a:gd name="connsiteX3" fmla="*/ 0 w 3242952"/>
              <a:gd name="connsiteY3" fmla="*/ 2828156 h 2828156"/>
              <a:gd name="connsiteX4" fmla="*/ 0 w 3242952"/>
              <a:gd name="connsiteY4" fmla="*/ 2442859 h 2828156"/>
              <a:gd name="connsiteX5" fmla="*/ 2837178 w 3242952"/>
              <a:gd name="connsiteY5" fmla="*/ 2443295 h 2828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42952" h="2828156">
                <a:moveTo>
                  <a:pt x="2837178" y="0"/>
                </a:moveTo>
                <a:lnTo>
                  <a:pt x="3242952" y="0"/>
                </a:lnTo>
                <a:lnTo>
                  <a:pt x="3242952" y="2828156"/>
                </a:lnTo>
                <a:lnTo>
                  <a:pt x="0" y="2828156"/>
                </a:lnTo>
                <a:lnTo>
                  <a:pt x="0" y="2442859"/>
                </a:lnTo>
                <a:lnTo>
                  <a:pt x="2837178" y="2443295"/>
                </a:lnTo>
                <a:close/>
              </a:path>
            </a:pathLst>
          </a:custGeom>
          <a:solidFill>
            <a:srgbClr val="4C4C4C"/>
          </a:solidFill>
          <a:ln w="0">
            <a:noFill/>
            <a:prstDash val="solid"/>
            <a:round/>
            <a:headEnd/>
            <a:tailEnd/>
          </a:ln>
        </p:spPr>
        <p:txBody>
          <a:bodyPr wrap="square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8FB3DA-F7A6-5746-AFAC-0FB9C59CDE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42713" y="688769"/>
            <a:ext cx="4011728" cy="5810504"/>
          </a:xfrm>
        </p:spPr>
        <p:txBody>
          <a:bodyPr anchor="ctr">
            <a:normAutofit/>
          </a:bodyPr>
          <a:lstStyle/>
          <a:p>
            <a:r>
              <a:rPr lang="en-US" sz="2000" dirty="0"/>
              <a:t>Correlation coefficient  (Multiple R) shows a strong positive correlation between the means</a:t>
            </a:r>
          </a:p>
          <a:p>
            <a:r>
              <a:rPr lang="en-US" sz="2000" dirty="0"/>
              <a:t>R Square: Over 60% of the variance between facilities and total crime are related</a:t>
            </a:r>
          </a:p>
          <a:p>
            <a:r>
              <a:rPr lang="en-US" sz="2000" dirty="0"/>
              <a:t>P Value indicated statistical significance</a:t>
            </a:r>
          </a:p>
          <a:p>
            <a:r>
              <a:rPr lang="en-US" sz="2000" b="1" dirty="0"/>
              <a:t>Correlation is not causation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1747882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F4BB27-1F62-4193-BAA8-13574044E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7768"/>
            <a:ext cx="10515600" cy="934257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Post Mortem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383A05-86CC-4697-8F18-E01386BD72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56602"/>
            <a:ext cx="10515600" cy="5261317"/>
          </a:xfrm>
        </p:spPr>
        <p:txBody>
          <a:bodyPr>
            <a:normAutofit lnSpcReduction="10000"/>
          </a:bodyPr>
          <a:lstStyle/>
          <a:p>
            <a:pPr marL="514350" indent="-514350">
              <a:buAutoNum type="arabicPeriod"/>
            </a:pPr>
            <a:r>
              <a:rPr lang="en-US" dirty="0"/>
              <a:t>SAMHSA list of facilities are only those that are registered with the organization (decided to make that our scope)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2. Trying to better define the scope of the project to decide:</a:t>
            </a:r>
          </a:p>
          <a:p>
            <a:pPr marL="457200" lvl="1" indent="0">
              <a:buNone/>
            </a:pPr>
            <a:r>
              <a:rPr lang="en-US" dirty="0"/>
              <a:t>   a. Should we include the entire United States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   b. How to define accessibility to facilities (number of facilities within a certain mile radius of a city)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   c. How to define an area with great/poor access to resources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   d. Scaling the scope down from all the types of resources available to MH and 	 SA facilities</a:t>
            </a:r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CE6C439-12C3-4630-99A8-E8CD75A01B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6626216"/>
              </p:ext>
            </p:extLst>
          </p:nvPr>
        </p:nvGraphicFramePr>
        <p:xfrm>
          <a:off x="0" y="6213545"/>
          <a:ext cx="12192005" cy="640080"/>
        </p:xfrm>
        <a:graphic>
          <a:graphicData uri="http://schemas.openxmlformats.org/drawingml/2006/table">
            <a:tbl>
              <a:tblPr firstRow="1" bandRow="1">
                <a:effectLst>
                  <a:reflection blurRad="6350" stA="52000" endA="300" endPos="35000" dir="5400000" sy="-100000" algn="bl" rotWithShape="0"/>
                </a:effectLst>
                <a:tableStyleId>{5C22544A-7EE6-4342-B048-85BDC9FD1C3A}</a:tableStyleId>
              </a:tblPr>
              <a:tblGrid>
                <a:gridCol w="1741715">
                  <a:extLst>
                    <a:ext uri="{9D8B030D-6E8A-4147-A177-3AD203B41FA5}">
                      <a16:colId xmlns:a16="http://schemas.microsoft.com/office/drawing/2014/main" val="487096468"/>
                    </a:ext>
                  </a:extLst>
                </a:gridCol>
                <a:gridCol w="1741715">
                  <a:extLst>
                    <a:ext uri="{9D8B030D-6E8A-4147-A177-3AD203B41FA5}">
                      <a16:colId xmlns:a16="http://schemas.microsoft.com/office/drawing/2014/main" val="1961943426"/>
                    </a:ext>
                  </a:extLst>
                </a:gridCol>
                <a:gridCol w="1741715">
                  <a:extLst>
                    <a:ext uri="{9D8B030D-6E8A-4147-A177-3AD203B41FA5}">
                      <a16:colId xmlns:a16="http://schemas.microsoft.com/office/drawing/2014/main" val="303091860"/>
                    </a:ext>
                  </a:extLst>
                </a:gridCol>
                <a:gridCol w="1741715">
                  <a:extLst>
                    <a:ext uri="{9D8B030D-6E8A-4147-A177-3AD203B41FA5}">
                      <a16:colId xmlns:a16="http://schemas.microsoft.com/office/drawing/2014/main" val="747617647"/>
                    </a:ext>
                  </a:extLst>
                </a:gridCol>
                <a:gridCol w="1741715">
                  <a:extLst>
                    <a:ext uri="{9D8B030D-6E8A-4147-A177-3AD203B41FA5}">
                      <a16:colId xmlns:a16="http://schemas.microsoft.com/office/drawing/2014/main" val="3691292550"/>
                    </a:ext>
                  </a:extLst>
                </a:gridCol>
                <a:gridCol w="1741715">
                  <a:extLst>
                    <a:ext uri="{9D8B030D-6E8A-4147-A177-3AD203B41FA5}">
                      <a16:colId xmlns:a16="http://schemas.microsoft.com/office/drawing/2014/main" val="2791997727"/>
                    </a:ext>
                  </a:extLst>
                </a:gridCol>
                <a:gridCol w="1741715">
                  <a:extLst>
                    <a:ext uri="{9D8B030D-6E8A-4147-A177-3AD203B41FA5}">
                      <a16:colId xmlns:a16="http://schemas.microsoft.com/office/drawing/2014/main" val="12105030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Motivation and  Summary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Questions and Data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Data Cleanup and Exploration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Data Analysis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Discussion 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Post Mortem 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Questions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3946986"/>
                  </a:ext>
                </a:extLst>
              </a:tr>
            </a:tbl>
          </a:graphicData>
        </a:graphic>
      </p:graphicFrame>
      <p:sp>
        <p:nvSpPr>
          <p:cNvPr id="5" name="Title 1">
            <a:extLst>
              <a:ext uri="{FF2B5EF4-FFF2-40B4-BE49-F238E27FC236}">
                <a16:creationId xmlns:a16="http://schemas.microsoft.com/office/drawing/2014/main" id="{8C600D26-D700-46F3-844B-FDB81CA2D159}"/>
              </a:ext>
            </a:extLst>
          </p:cNvPr>
          <p:cNvSpPr txBox="1">
            <a:spLocks/>
          </p:cNvSpPr>
          <p:nvPr/>
        </p:nvSpPr>
        <p:spPr>
          <a:xfrm>
            <a:off x="10652758" y="0"/>
            <a:ext cx="1539242" cy="31776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b="1">
                <a:solidFill>
                  <a:srgbClr val="FF0000"/>
                </a:solidFill>
              </a:rPr>
              <a:t>13Reasons.py</a:t>
            </a:r>
            <a:endParaRPr 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96114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F4BB27-1F62-4193-BAA8-13574044E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Post Mortem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383A05-86CC-4697-8F18-E01386BD72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56602"/>
            <a:ext cx="10515600" cy="526131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Defining the crimes that will be included within the scope (major, minor, violent, etc.) - decided to use FBI Crime Data Explorer's list of offenses as criteria</a:t>
            </a:r>
          </a:p>
          <a:p>
            <a:endParaRPr lang="en-US" dirty="0"/>
          </a:p>
          <a:p>
            <a:r>
              <a:rPr lang="en-US" dirty="0"/>
              <a:t>Standardization of the data based on population, crime and facility per 100k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CE6C439-12C3-4630-99A8-E8CD75A01B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7767348"/>
              </p:ext>
            </p:extLst>
          </p:nvPr>
        </p:nvGraphicFramePr>
        <p:xfrm>
          <a:off x="0" y="6213545"/>
          <a:ext cx="12192005" cy="640080"/>
        </p:xfrm>
        <a:graphic>
          <a:graphicData uri="http://schemas.openxmlformats.org/drawingml/2006/table">
            <a:tbl>
              <a:tblPr firstRow="1" bandRow="1">
                <a:effectLst>
                  <a:reflection blurRad="6350" stA="52000" endA="300" endPos="35000" dir="5400000" sy="-100000" algn="bl" rotWithShape="0"/>
                </a:effectLst>
                <a:tableStyleId>{5C22544A-7EE6-4342-B048-85BDC9FD1C3A}</a:tableStyleId>
              </a:tblPr>
              <a:tblGrid>
                <a:gridCol w="1741715">
                  <a:extLst>
                    <a:ext uri="{9D8B030D-6E8A-4147-A177-3AD203B41FA5}">
                      <a16:colId xmlns:a16="http://schemas.microsoft.com/office/drawing/2014/main" val="487096468"/>
                    </a:ext>
                  </a:extLst>
                </a:gridCol>
                <a:gridCol w="1741715">
                  <a:extLst>
                    <a:ext uri="{9D8B030D-6E8A-4147-A177-3AD203B41FA5}">
                      <a16:colId xmlns:a16="http://schemas.microsoft.com/office/drawing/2014/main" val="1961943426"/>
                    </a:ext>
                  </a:extLst>
                </a:gridCol>
                <a:gridCol w="1741715">
                  <a:extLst>
                    <a:ext uri="{9D8B030D-6E8A-4147-A177-3AD203B41FA5}">
                      <a16:colId xmlns:a16="http://schemas.microsoft.com/office/drawing/2014/main" val="303091860"/>
                    </a:ext>
                  </a:extLst>
                </a:gridCol>
                <a:gridCol w="1741715">
                  <a:extLst>
                    <a:ext uri="{9D8B030D-6E8A-4147-A177-3AD203B41FA5}">
                      <a16:colId xmlns:a16="http://schemas.microsoft.com/office/drawing/2014/main" val="747617647"/>
                    </a:ext>
                  </a:extLst>
                </a:gridCol>
                <a:gridCol w="1741715">
                  <a:extLst>
                    <a:ext uri="{9D8B030D-6E8A-4147-A177-3AD203B41FA5}">
                      <a16:colId xmlns:a16="http://schemas.microsoft.com/office/drawing/2014/main" val="3691292550"/>
                    </a:ext>
                  </a:extLst>
                </a:gridCol>
                <a:gridCol w="1741715">
                  <a:extLst>
                    <a:ext uri="{9D8B030D-6E8A-4147-A177-3AD203B41FA5}">
                      <a16:colId xmlns:a16="http://schemas.microsoft.com/office/drawing/2014/main" val="2791997727"/>
                    </a:ext>
                  </a:extLst>
                </a:gridCol>
                <a:gridCol w="1741715">
                  <a:extLst>
                    <a:ext uri="{9D8B030D-6E8A-4147-A177-3AD203B41FA5}">
                      <a16:colId xmlns:a16="http://schemas.microsoft.com/office/drawing/2014/main" val="12105030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Motivation and  Summary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Questions and Data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Data Cleanup and Exploration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Data Analysis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Discussion 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Post Mortem 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Questions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3946986"/>
                  </a:ext>
                </a:extLst>
              </a:tr>
            </a:tbl>
          </a:graphicData>
        </a:graphic>
      </p:graphicFrame>
      <p:sp>
        <p:nvSpPr>
          <p:cNvPr id="5" name="Title 1">
            <a:extLst>
              <a:ext uri="{FF2B5EF4-FFF2-40B4-BE49-F238E27FC236}">
                <a16:creationId xmlns:a16="http://schemas.microsoft.com/office/drawing/2014/main" id="{8C600D26-D700-46F3-844B-FDB81CA2D159}"/>
              </a:ext>
            </a:extLst>
          </p:cNvPr>
          <p:cNvSpPr txBox="1">
            <a:spLocks/>
          </p:cNvSpPr>
          <p:nvPr/>
        </p:nvSpPr>
        <p:spPr>
          <a:xfrm>
            <a:off x="10652758" y="0"/>
            <a:ext cx="1539242" cy="31776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b="1">
                <a:solidFill>
                  <a:srgbClr val="FF0000"/>
                </a:solidFill>
              </a:rPr>
              <a:t>13Reasons.py</a:t>
            </a:r>
            <a:endParaRPr 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39591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F4BB27-1F62-4193-BAA8-13574044E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Post Mortem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383A05-86CC-4697-8F18-E01386BD72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56602"/>
            <a:ext cx="10515600" cy="526131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Discuss any additional questions that came up, but which you didn't have time to answer: What would you research next, if you had two more weeks?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Our scope would have been redefined. </a:t>
            </a:r>
          </a:p>
          <a:p>
            <a:pPr lvl="1"/>
            <a:r>
              <a:rPr lang="en-US" dirty="0"/>
              <a:t>Merged with Longitudes/Latitudes versus State</a:t>
            </a:r>
          </a:p>
          <a:p>
            <a:pPr lvl="1"/>
            <a:r>
              <a:rPr lang="en-US" dirty="0"/>
              <a:t>Additional mental health and substance abuse resources 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CE6C439-12C3-4630-99A8-E8CD75A01B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8701593"/>
              </p:ext>
            </p:extLst>
          </p:nvPr>
        </p:nvGraphicFramePr>
        <p:xfrm>
          <a:off x="0" y="6213545"/>
          <a:ext cx="12192005" cy="640080"/>
        </p:xfrm>
        <a:graphic>
          <a:graphicData uri="http://schemas.openxmlformats.org/drawingml/2006/table">
            <a:tbl>
              <a:tblPr firstRow="1" bandRow="1">
                <a:effectLst>
                  <a:reflection blurRad="6350" stA="52000" endA="300" endPos="35000" dir="5400000" sy="-100000" algn="bl" rotWithShape="0"/>
                </a:effectLst>
                <a:tableStyleId>{5C22544A-7EE6-4342-B048-85BDC9FD1C3A}</a:tableStyleId>
              </a:tblPr>
              <a:tblGrid>
                <a:gridCol w="1741715">
                  <a:extLst>
                    <a:ext uri="{9D8B030D-6E8A-4147-A177-3AD203B41FA5}">
                      <a16:colId xmlns:a16="http://schemas.microsoft.com/office/drawing/2014/main" val="487096468"/>
                    </a:ext>
                  </a:extLst>
                </a:gridCol>
                <a:gridCol w="1741715">
                  <a:extLst>
                    <a:ext uri="{9D8B030D-6E8A-4147-A177-3AD203B41FA5}">
                      <a16:colId xmlns:a16="http://schemas.microsoft.com/office/drawing/2014/main" val="1961943426"/>
                    </a:ext>
                  </a:extLst>
                </a:gridCol>
                <a:gridCol w="1741715">
                  <a:extLst>
                    <a:ext uri="{9D8B030D-6E8A-4147-A177-3AD203B41FA5}">
                      <a16:colId xmlns:a16="http://schemas.microsoft.com/office/drawing/2014/main" val="303091860"/>
                    </a:ext>
                  </a:extLst>
                </a:gridCol>
                <a:gridCol w="1741715">
                  <a:extLst>
                    <a:ext uri="{9D8B030D-6E8A-4147-A177-3AD203B41FA5}">
                      <a16:colId xmlns:a16="http://schemas.microsoft.com/office/drawing/2014/main" val="747617647"/>
                    </a:ext>
                  </a:extLst>
                </a:gridCol>
                <a:gridCol w="1741715">
                  <a:extLst>
                    <a:ext uri="{9D8B030D-6E8A-4147-A177-3AD203B41FA5}">
                      <a16:colId xmlns:a16="http://schemas.microsoft.com/office/drawing/2014/main" val="3691292550"/>
                    </a:ext>
                  </a:extLst>
                </a:gridCol>
                <a:gridCol w="1741715">
                  <a:extLst>
                    <a:ext uri="{9D8B030D-6E8A-4147-A177-3AD203B41FA5}">
                      <a16:colId xmlns:a16="http://schemas.microsoft.com/office/drawing/2014/main" val="2791997727"/>
                    </a:ext>
                  </a:extLst>
                </a:gridCol>
                <a:gridCol w="1741715">
                  <a:extLst>
                    <a:ext uri="{9D8B030D-6E8A-4147-A177-3AD203B41FA5}">
                      <a16:colId xmlns:a16="http://schemas.microsoft.com/office/drawing/2014/main" val="12105030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Motivation and  Summary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Questions and Data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Data Cleanup and Exploration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Data Analysis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Discussion 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Post Mortem 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Questions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3946986"/>
                  </a:ext>
                </a:extLst>
              </a:tr>
            </a:tbl>
          </a:graphicData>
        </a:graphic>
      </p:graphicFrame>
      <p:sp>
        <p:nvSpPr>
          <p:cNvPr id="5" name="Title 1">
            <a:extLst>
              <a:ext uri="{FF2B5EF4-FFF2-40B4-BE49-F238E27FC236}">
                <a16:creationId xmlns:a16="http://schemas.microsoft.com/office/drawing/2014/main" id="{07CB95A3-5BB7-4047-A059-836680116253}"/>
              </a:ext>
            </a:extLst>
          </p:cNvPr>
          <p:cNvSpPr txBox="1">
            <a:spLocks/>
          </p:cNvSpPr>
          <p:nvPr/>
        </p:nvSpPr>
        <p:spPr>
          <a:xfrm>
            <a:off x="10652758" y="3127"/>
            <a:ext cx="1539242" cy="31776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b="1">
                <a:solidFill>
                  <a:srgbClr val="FF0000"/>
                </a:solidFill>
              </a:rPr>
              <a:t>13Reasons.py</a:t>
            </a:r>
            <a:endParaRPr 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8046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63D1E9-651D-44CD-9872-75995B8CFB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Motivation and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2EB62A-4C33-4744-BA21-3908A46948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2363"/>
            <a:ext cx="10515600" cy="4854600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Difference between the mental health facilities and substance abuse facilities. </a:t>
            </a:r>
          </a:p>
          <a:p>
            <a:pPr lvl="1"/>
            <a:r>
              <a:rPr lang="en-US" dirty="0"/>
              <a:t>Do the types of mental health and substance resources correlate to higher or lower crime rates?</a:t>
            </a:r>
          </a:p>
          <a:p>
            <a:endParaRPr lang="en-US" dirty="0"/>
          </a:p>
          <a:p>
            <a:r>
              <a:rPr lang="en-US" dirty="0"/>
              <a:t>Do geographic areas with less access mental health and substance abuse resources have greater</a:t>
            </a:r>
            <a:r>
              <a:rPr lang="en-US" b="1" dirty="0"/>
              <a:t> </a:t>
            </a:r>
            <a:r>
              <a:rPr lang="en-US" dirty="0"/>
              <a:t>crime rates?</a:t>
            </a:r>
          </a:p>
          <a:p>
            <a:pPr lvl="1"/>
            <a:r>
              <a:rPr lang="en-US" dirty="0"/>
              <a:t>Team interest in the topic </a:t>
            </a:r>
          </a:p>
          <a:p>
            <a:pPr lvl="1"/>
            <a:r>
              <a:rPr lang="en-US" dirty="0"/>
              <a:t>Accessible data sets 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5A5CCED3-627E-4616-8535-B6BF2F858A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6261465"/>
              </p:ext>
            </p:extLst>
          </p:nvPr>
        </p:nvGraphicFramePr>
        <p:xfrm>
          <a:off x="0" y="7124810"/>
          <a:ext cx="12192005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1715">
                  <a:extLst>
                    <a:ext uri="{9D8B030D-6E8A-4147-A177-3AD203B41FA5}">
                      <a16:colId xmlns:a16="http://schemas.microsoft.com/office/drawing/2014/main" val="1285436720"/>
                    </a:ext>
                  </a:extLst>
                </a:gridCol>
                <a:gridCol w="1741715">
                  <a:extLst>
                    <a:ext uri="{9D8B030D-6E8A-4147-A177-3AD203B41FA5}">
                      <a16:colId xmlns:a16="http://schemas.microsoft.com/office/drawing/2014/main" val="3746048540"/>
                    </a:ext>
                  </a:extLst>
                </a:gridCol>
                <a:gridCol w="1741715">
                  <a:extLst>
                    <a:ext uri="{9D8B030D-6E8A-4147-A177-3AD203B41FA5}">
                      <a16:colId xmlns:a16="http://schemas.microsoft.com/office/drawing/2014/main" val="2664109728"/>
                    </a:ext>
                  </a:extLst>
                </a:gridCol>
                <a:gridCol w="1741715">
                  <a:extLst>
                    <a:ext uri="{9D8B030D-6E8A-4147-A177-3AD203B41FA5}">
                      <a16:colId xmlns:a16="http://schemas.microsoft.com/office/drawing/2014/main" val="3330769694"/>
                    </a:ext>
                  </a:extLst>
                </a:gridCol>
                <a:gridCol w="1741715">
                  <a:extLst>
                    <a:ext uri="{9D8B030D-6E8A-4147-A177-3AD203B41FA5}">
                      <a16:colId xmlns:a16="http://schemas.microsoft.com/office/drawing/2014/main" val="391457770"/>
                    </a:ext>
                  </a:extLst>
                </a:gridCol>
                <a:gridCol w="1741715">
                  <a:extLst>
                    <a:ext uri="{9D8B030D-6E8A-4147-A177-3AD203B41FA5}">
                      <a16:colId xmlns:a16="http://schemas.microsoft.com/office/drawing/2014/main" val="3060236128"/>
                    </a:ext>
                  </a:extLst>
                </a:gridCol>
                <a:gridCol w="1741715">
                  <a:extLst>
                    <a:ext uri="{9D8B030D-6E8A-4147-A177-3AD203B41FA5}">
                      <a16:colId xmlns:a16="http://schemas.microsoft.com/office/drawing/2014/main" val="1761955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Motivation and  Summary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Questions and Data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Data Cleanup and Exploration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Data Analysis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Discussion 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Post Mortem 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Questions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2148749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D4447EFE-6C38-4162-A9F1-AB28F66A5D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8877026"/>
              </p:ext>
            </p:extLst>
          </p:nvPr>
        </p:nvGraphicFramePr>
        <p:xfrm>
          <a:off x="-5" y="6217920"/>
          <a:ext cx="12192005" cy="640080"/>
        </p:xfrm>
        <a:graphic>
          <a:graphicData uri="http://schemas.openxmlformats.org/drawingml/2006/table">
            <a:tbl>
              <a:tblPr firstRow="1" bandRow="1">
                <a:effectLst>
                  <a:innerShdw blurRad="63500" dist="50800" dir="16200000">
                    <a:prstClr val="black">
                      <a:alpha val="50000"/>
                    </a:prstClr>
                  </a:innerShdw>
                  <a:reflection blurRad="6350" stA="52000" endA="300" endPos="35000" dir="5400000" sy="-100000" algn="bl" rotWithShape="0"/>
                </a:effectLst>
                <a:tableStyleId>{5C22544A-7EE6-4342-B048-85BDC9FD1C3A}</a:tableStyleId>
              </a:tblPr>
              <a:tblGrid>
                <a:gridCol w="1741715">
                  <a:extLst>
                    <a:ext uri="{9D8B030D-6E8A-4147-A177-3AD203B41FA5}">
                      <a16:colId xmlns:a16="http://schemas.microsoft.com/office/drawing/2014/main" val="2735150007"/>
                    </a:ext>
                  </a:extLst>
                </a:gridCol>
                <a:gridCol w="1741715">
                  <a:extLst>
                    <a:ext uri="{9D8B030D-6E8A-4147-A177-3AD203B41FA5}">
                      <a16:colId xmlns:a16="http://schemas.microsoft.com/office/drawing/2014/main" val="2646020366"/>
                    </a:ext>
                  </a:extLst>
                </a:gridCol>
                <a:gridCol w="1741715">
                  <a:extLst>
                    <a:ext uri="{9D8B030D-6E8A-4147-A177-3AD203B41FA5}">
                      <a16:colId xmlns:a16="http://schemas.microsoft.com/office/drawing/2014/main" val="482387485"/>
                    </a:ext>
                  </a:extLst>
                </a:gridCol>
                <a:gridCol w="1741715">
                  <a:extLst>
                    <a:ext uri="{9D8B030D-6E8A-4147-A177-3AD203B41FA5}">
                      <a16:colId xmlns:a16="http://schemas.microsoft.com/office/drawing/2014/main" val="1470452504"/>
                    </a:ext>
                  </a:extLst>
                </a:gridCol>
                <a:gridCol w="1741715">
                  <a:extLst>
                    <a:ext uri="{9D8B030D-6E8A-4147-A177-3AD203B41FA5}">
                      <a16:colId xmlns:a16="http://schemas.microsoft.com/office/drawing/2014/main" val="3974868162"/>
                    </a:ext>
                  </a:extLst>
                </a:gridCol>
                <a:gridCol w="1741715">
                  <a:extLst>
                    <a:ext uri="{9D8B030D-6E8A-4147-A177-3AD203B41FA5}">
                      <a16:colId xmlns:a16="http://schemas.microsoft.com/office/drawing/2014/main" val="3612363448"/>
                    </a:ext>
                  </a:extLst>
                </a:gridCol>
                <a:gridCol w="1741715">
                  <a:extLst>
                    <a:ext uri="{9D8B030D-6E8A-4147-A177-3AD203B41FA5}">
                      <a16:colId xmlns:a16="http://schemas.microsoft.com/office/drawing/2014/main" val="358615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Motivation and  Summary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Questions and Data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Data Cleanup and Exploration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Data Analysis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Discussion</a:t>
                      </a:r>
                      <a:r>
                        <a:rPr lang="en-US" sz="1800" dirty="0"/>
                        <a:t> 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Post Mortem 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Questions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4592664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5CF16040-7D63-4F53-8464-E39FE04AF4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49578" y="-71075"/>
            <a:ext cx="1542422" cy="493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7451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427224-4796-4DCC-93BD-840B033482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algn="ctr"/>
            <a:r>
              <a:rPr lang="en-US" dirty="0"/>
              <a:t>Open-floor Q&amp;A with the audience</a:t>
            </a:r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6489333-7713-4C16-AD4B-4F9346E288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4536720"/>
              </p:ext>
            </p:extLst>
          </p:nvPr>
        </p:nvGraphicFramePr>
        <p:xfrm>
          <a:off x="-5" y="6226797"/>
          <a:ext cx="12192005" cy="640080"/>
        </p:xfrm>
        <a:graphic>
          <a:graphicData uri="http://schemas.openxmlformats.org/drawingml/2006/table">
            <a:tbl>
              <a:tblPr firstRow="1" bandRow="1">
                <a:effectLst>
                  <a:reflection blurRad="6350" stA="52000" endA="300" endPos="35000" dir="5400000" sy="-100000" algn="bl" rotWithShape="0"/>
                </a:effectLst>
                <a:tableStyleId>{5C22544A-7EE6-4342-B048-85BDC9FD1C3A}</a:tableStyleId>
              </a:tblPr>
              <a:tblGrid>
                <a:gridCol w="1741715">
                  <a:extLst>
                    <a:ext uri="{9D8B030D-6E8A-4147-A177-3AD203B41FA5}">
                      <a16:colId xmlns:a16="http://schemas.microsoft.com/office/drawing/2014/main" val="487096468"/>
                    </a:ext>
                  </a:extLst>
                </a:gridCol>
                <a:gridCol w="1741715">
                  <a:extLst>
                    <a:ext uri="{9D8B030D-6E8A-4147-A177-3AD203B41FA5}">
                      <a16:colId xmlns:a16="http://schemas.microsoft.com/office/drawing/2014/main" val="1961943426"/>
                    </a:ext>
                  </a:extLst>
                </a:gridCol>
                <a:gridCol w="1741715">
                  <a:extLst>
                    <a:ext uri="{9D8B030D-6E8A-4147-A177-3AD203B41FA5}">
                      <a16:colId xmlns:a16="http://schemas.microsoft.com/office/drawing/2014/main" val="303091860"/>
                    </a:ext>
                  </a:extLst>
                </a:gridCol>
                <a:gridCol w="1741715">
                  <a:extLst>
                    <a:ext uri="{9D8B030D-6E8A-4147-A177-3AD203B41FA5}">
                      <a16:colId xmlns:a16="http://schemas.microsoft.com/office/drawing/2014/main" val="747617647"/>
                    </a:ext>
                  </a:extLst>
                </a:gridCol>
                <a:gridCol w="1741715">
                  <a:extLst>
                    <a:ext uri="{9D8B030D-6E8A-4147-A177-3AD203B41FA5}">
                      <a16:colId xmlns:a16="http://schemas.microsoft.com/office/drawing/2014/main" val="3691292550"/>
                    </a:ext>
                  </a:extLst>
                </a:gridCol>
                <a:gridCol w="1741715">
                  <a:extLst>
                    <a:ext uri="{9D8B030D-6E8A-4147-A177-3AD203B41FA5}">
                      <a16:colId xmlns:a16="http://schemas.microsoft.com/office/drawing/2014/main" val="2791997727"/>
                    </a:ext>
                  </a:extLst>
                </a:gridCol>
                <a:gridCol w="1741715">
                  <a:extLst>
                    <a:ext uri="{9D8B030D-6E8A-4147-A177-3AD203B41FA5}">
                      <a16:colId xmlns:a16="http://schemas.microsoft.com/office/drawing/2014/main" val="12105030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Motivation and  Summary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Questions and Data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Data Cleanup and Exploration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Data Analysis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Discussion 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Post Mortem 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Questions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3946986"/>
                  </a:ext>
                </a:extLst>
              </a:tr>
            </a:tbl>
          </a:graphicData>
        </a:graphic>
      </p:graphicFrame>
      <p:sp>
        <p:nvSpPr>
          <p:cNvPr id="5" name="Title 1">
            <a:extLst>
              <a:ext uri="{FF2B5EF4-FFF2-40B4-BE49-F238E27FC236}">
                <a16:creationId xmlns:a16="http://schemas.microsoft.com/office/drawing/2014/main" id="{8D96E642-1590-483E-AA5B-942EEE0E45D0}"/>
              </a:ext>
            </a:extLst>
          </p:cNvPr>
          <p:cNvSpPr txBox="1">
            <a:spLocks/>
          </p:cNvSpPr>
          <p:nvPr/>
        </p:nvSpPr>
        <p:spPr>
          <a:xfrm>
            <a:off x="10652758" y="-2478"/>
            <a:ext cx="1539242" cy="31776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b="1">
                <a:solidFill>
                  <a:srgbClr val="FF0000"/>
                </a:solidFill>
              </a:rPr>
              <a:t>13Reasons.py</a:t>
            </a:r>
            <a:endParaRPr lang="en-US" sz="2000" dirty="0">
              <a:solidFill>
                <a:srgbClr val="FF000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79D9424-800B-4A4C-9836-47775EEE16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5" cy="6250466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63869BCC-B7ED-4185-828C-5F857EA5DA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825481">
            <a:off x="-1118436" y="3743335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E59E2C8-60FE-48D5-A67A-E1AFAA8F98CF}"/>
              </a:ext>
            </a:extLst>
          </p:cNvPr>
          <p:cNvSpPr/>
          <p:nvPr/>
        </p:nvSpPr>
        <p:spPr>
          <a:xfrm>
            <a:off x="10342907" y="5813718"/>
            <a:ext cx="18490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prstClr val="black"/>
                </a:solidFill>
                <a:latin typeface="Calibri Light" panose="020F0302020204030204"/>
                <a:ea typeface="+mj-ea"/>
                <a:cs typeface="+mj-cs"/>
              </a:rPr>
              <a:t>13Reasons.py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231411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63D1E9-651D-44CD-9872-75995B8CFB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Motivation and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2EB62A-4C33-4744-BA21-3908A46948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Null Hypothesis – The lack of access to mental health and substance abuse support facilities has no effect on crime rates.</a:t>
            </a:r>
          </a:p>
          <a:p>
            <a:endParaRPr lang="en-US" dirty="0"/>
          </a:p>
          <a:p>
            <a:pPr lvl="0"/>
            <a:r>
              <a:rPr lang="en-US" dirty="0">
                <a:solidFill>
                  <a:prstClr val="black"/>
                </a:solidFill>
              </a:rPr>
              <a:t>We were unable to disprove our null hypothesis based on the analysis we completed.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5A5CCED3-627E-4616-8535-B6BF2F858A6C}"/>
              </a:ext>
            </a:extLst>
          </p:cNvPr>
          <p:cNvGraphicFramePr>
            <a:graphicFrameLocks noGrp="1"/>
          </p:cNvGraphicFramePr>
          <p:nvPr/>
        </p:nvGraphicFramePr>
        <p:xfrm>
          <a:off x="0" y="7124810"/>
          <a:ext cx="12192005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1715">
                  <a:extLst>
                    <a:ext uri="{9D8B030D-6E8A-4147-A177-3AD203B41FA5}">
                      <a16:colId xmlns:a16="http://schemas.microsoft.com/office/drawing/2014/main" val="1285436720"/>
                    </a:ext>
                  </a:extLst>
                </a:gridCol>
                <a:gridCol w="1741715">
                  <a:extLst>
                    <a:ext uri="{9D8B030D-6E8A-4147-A177-3AD203B41FA5}">
                      <a16:colId xmlns:a16="http://schemas.microsoft.com/office/drawing/2014/main" val="3746048540"/>
                    </a:ext>
                  </a:extLst>
                </a:gridCol>
                <a:gridCol w="1741715">
                  <a:extLst>
                    <a:ext uri="{9D8B030D-6E8A-4147-A177-3AD203B41FA5}">
                      <a16:colId xmlns:a16="http://schemas.microsoft.com/office/drawing/2014/main" val="2664109728"/>
                    </a:ext>
                  </a:extLst>
                </a:gridCol>
                <a:gridCol w="1741715">
                  <a:extLst>
                    <a:ext uri="{9D8B030D-6E8A-4147-A177-3AD203B41FA5}">
                      <a16:colId xmlns:a16="http://schemas.microsoft.com/office/drawing/2014/main" val="3330769694"/>
                    </a:ext>
                  </a:extLst>
                </a:gridCol>
                <a:gridCol w="1741715">
                  <a:extLst>
                    <a:ext uri="{9D8B030D-6E8A-4147-A177-3AD203B41FA5}">
                      <a16:colId xmlns:a16="http://schemas.microsoft.com/office/drawing/2014/main" val="391457770"/>
                    </a:ext>
                  </a:extLst>
                </a:gridCol>
                <a:gridCol w="1741715">
                  <a:extLst>
                    <a:ext uri="{9D8B030D-6E8A-4147-A177-3AD203B41FA5}">
                      <a16:colId xmlns:a16="http://schemas.microsoft.com/office/drawing/2014/main" val="3060236128"/>
                    </a:ext>
                  </a:extLst>
                </a:gridCol>
                <a:gridCol w="1741715">
                  <a:extLst>
                    <a:ext uri="{9D8B030D-6E8A-4147-A177-3AD203B41FA5}">
                      <a16:colId xmlns:a16="http://schemas.microsoft.com/office/drawing/2014/main" val="1761955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Motivation and  Summary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Questions and Data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Data Cleanup and Exploration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Data Analysis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Discussion 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Post Mortem 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Questions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2148749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D4447EFE-6C38-4162-A9F1-AB28F66A5D5A}"/>
              </a:ext>
            </a:extLst>
          </p:cNvPr>
          <p:cNvGraphicFramePr>
            <a:graphicFrameLocks noGrp="1"/>
          </p:cNvGraphicFramePr>
          <p:nvPr/>
        </p:nvGraphicFramePr>
        <p:xfrm>
          <a:off x="-5" y="6217920"/>
          <a:ext cx="12192005" cy="640080"/>
        </p:xfrm>
        <a:graphic>
          <a:graphicData uri="http://schemas.openxmlformats.org/drawingml/2006/table">
            <a:tbl>
              <a:tblPr firstRow="1" bandRow="1">
                <a:effectLst>
                  <a:innerShdw blurRad="63500" dist="50800" dir="16200000">
                    <a:prstClr val="black">
                      <a:alpha val="50000"/>
                    </a:prstClr>
                  </a:innerShdw>
                  <a:reflection blurRad="6350" stA="52000" endA="300" endPos="35000" dir="5400000" sy="-100000" algn="bl" rotWithShape="0"/>
                </a:effectLst>
                <a:tableStyleId>{5C22544A-7EE6-4342-B048-85BDC9FD1C3A}</a:tableStyleId>
              </a:tblPr>
              <a:tblGrid>
                <a:gridCol w="1741715">
                  <a:extLst>
                    <a:ext uri="{9D8B030D-6E8A-4147-A177-3AD203B41FA5}">
                      <a16:colId xmlns:a16="http://schemas.microsoft.com/office/drawing/2014/main" val="2735150007"/>
                    </a:ext>
                  </a:extLst>
                </a:gridCol>
                <a:gridCol w="1741715">
                  <a:extLst>
                    <a:ext uri="{9D8B030D-6E8A-4147-A177-3AD203B41FA5}">
                      <a16:colId xmlns:a16="http://schemas.microsoft.com/office/drawing/2014/main" val="2646020366"/>
                    </a:ext>
                  </a:extLst>
                </a:gridCol>
                <a:gridCol w="1741715">
                  <a:extLst>
                    <a:ext uri="{9D8B030D-6E8A-4147-A177-3AD203B41FA5}">
                      <a16:colId xmlns:a16="http://schemas.microsoft.com/office/drawing/2014/main" val="482387485"/>
                    </a:ext>
                  </a:extLst>
                </a:gridCol>
                <a:gridCol w="1741715">
                  <a:extLst>
                    <a:ext uri="{9D8B030D-6E8A-4147-A177-3AD203B41FA5}">
                      <a16:colId xmlns:a16="http://schemas.microsoft.com/office/drawing/2014/main" val="1470452504"/>
                    </a:ext>
                  </a:extLst>
                </a:gridCol>
                <a:gridCol w="1741715">
                  <a:extLst>
                    <a:ext uri="{9D8B030D-6E8A-4147-A177-3AD203B41FA5}">
                      <a16:colId xmlns:a16="http://schemas.microsoft.com/office/drawing/2014/main" val="3974868162"/>
                    </a:ext>
                  </a:extLst>
                </a:gridCol>
                <a:gridCol w="1741715">
                  <a:extLst>
                    <a:ext uri="{9D8B030D-6E8A-4147-A177-3AD203B41FA5}">
                      <a16:colId xmlns:a16="http://schemas.microsoft.com/office/drawing/2014/main" val="3612363448"/>
                    </a:ext>
                  </a:extLst>
                </a:gridCol>
                <a:gridCol w="1741715">
                  <a:extLst>
                    <a:ext uri="{9D8B030D-6E8A-4147-A177-3AD203B41FA5}">
                      <a16:colId xmlns:a16="http://schemas.microsoft.com/office/drawing/2014/main" val="358615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Motivation and  Summary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Questions and Data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Data Cleanup and Exploration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Data Analysis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Discussion</a:t>
                      </a:r>
                      <a:r>
                        <a:rPr lang="en-US" sz="1800" dirty="0"/>
                        <a:t> 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Post Mortem 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Questions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4592664"/>
                  </a:ext>
                </a:extLst>
              </a:tr>
            </a:tbl>
          </a:graphicData>
        </a:graphic>
      </p:graphicFrame>
      <p:sp>
        <p:nvSpPr>
          <p:cNvPr id="6" name="Title 1">
            <a:extLst>
              <a:ext uri="{FF2B5EF4-FFF2-40B4-BE49-F238E27FC236}">
                <a16:creationId xmlns:a16="http://schemas.microsoft.com/office/drawing/2014/main" id="{DAA85C02-2E0D-450D-9CE6-4DB6D1133D67}"/>
              </a:ext>
            </a:extLst>
          </p:cNvPr>
          <p:cNvSpPr txBox="1">
            <a:spLocks/>
          </p:cNvSpPr>
          <p:nvPr/>
        </p:nvSpPr>
        <p:spPr>
          <a:xfrm>
            <a:off x="10652758" y="6399"/>
            <a:ext cx="1539242" cy="31776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b="1">
                <a:solidFill>
                  <a:srgbClr val="FF0000"/>
                </a:solidFill>
              </a:rPr>
              <a:t>13Reasons.py</a:t>
            </a:r>
            <a:endParaRPr 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23038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63D1E9-651D-44CD-9872-75995B8CF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60767"/>
          </a:xfrm>
        </p:spPr>
        <p:txBody>
          <a:bodyPr/>
          <a:lstStyle/>
          <a:p>
            <a:pPr algn="ctr"/>
            <a:r>
              <a:rPr lang="en-US" dirty="0"/>
              <a:t>Motivation and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2EB62A-4C33-4744-BA21-3908A46948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2702"/>
            <a:ext cx="10515600" cy="4784261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r>
              <a:rPr lang="en-US" dirty="0"/>
              <a:t>There is a broad range of crime totals associated with states that have both high and low counts of mental health and substance abuse facilities.  </a:t>
            </a:r>
          </a:p>
          <a:p>
            <a:pPr lvl="1"/>
            <a:r>
              <a:rPr lang="en-US" dirty="0"/>
              <a:t>A state with one of the highest reported crime counts also had the largest number of facilities - Arkansas. </a:t>
            </a:r>
          </a:p>
          <a:p>
            <a:pPr lvl="1"/>
            <a:r>
              <a:rPr lang="en-US" dirty="0"/>
              <a:t>The state of Texas was near the US Crime Average at  but was well below the us facility count average.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5A5CCED3-627E-4616-8535-B6BF2F858A6C}"/>
              </a:ext>
            </a:extLst>
          </p:cNvPr>
          <p:cNvGraphicFramePr>
            <a:graphicFrameLocks noGrp="1"/>
          </p:cNvGraphicFramePr>
          <p:nvPr/>
        </p:nvGraphicFramePr>
        <p:xfrm>
          <a:off x="0" y="7124810"/>
          <a:ext cx="12192005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1715">
                  <a:extLst>
                    <a:ext uri="{9D8B030D-6E8A-4147-A177-3AD203B41FA5}">
                      <a16:colId xmlns:a16="http://schemas.microsoft.com/office/drawing/2014/main" val="1285436720"/>
                    </a:ext>
                  </a:extLst>
                </a:gridCol>
                <a:gridCol w="1741715">
                  <a:extLst>
                    <a:ext uri="{9D8B030D-6E8A-4147-A177-3AD203B41FA5}">
                      <a16:colId xmlns:a16="http://schemas.microsoft.com/office/drawing/2014/main" val="3746048540"/>
                    </a:ext>
                  </a:extLst>
                </a:gridCol>
                <a:gridCol w="1741715">
                  <a:extLst>
                    <a:ext uri="{9D8B030D-6E8A-4147-A177-3AD203B41FA5}">
                      <a16:colId xmlns:a16="http://schemas.microsoft.com/office/drawing/2014/main" val="2664109728"/>
                    </a:ext>
                  </a:extLst>
                </a:gridCol>
                <a:gridCol w="1741715">
                  <a:extLst>
                    <a:ext uri="{9D8B030D-6E8A-4147-A177-3AD203B41FA5}">
                      <a16:colId xmlns:a16="http://schemas.microsoft.com/office/drawing/2014/main" val="3330769694"/>
                    </a:ext>
                  </a:extLst>
                </a:gridCol>
                <a:gridCol w="1741715">
                  <a:extLst>
                    <a:ext uri="{9D8B030D-6E8A-4147-A177-3AD203B41FA5}">
                      <a16:colId xmlns:a16="http://schemas.microsoft.com/office/drawing/2014/main" val="391457770"/>
                    </a:ext>
                  </a:extLst>
                </a:gridCol>
                <a:gridCol w="1741715">
                  <a:extLst>
                    <a:ext uri="{9D8B030D-6E8A-4147-A177-3AD203B41FA5}">
                      <a16:colId xmlns:a16="http://schemas.microsoft.com/office/drawing/2014/main" val="3060236128"/>
                    </a:ext>
                  </a:extLst>
                </a:gridCol>
                <a:gridCol w="1741715">
                  <a:extLst>
                    <a:ext uri="{9D8B030D-6E8A-4147-A177-3AD203B41FA5}">
                      <a16:colId xmlns:a16="http://schemas.microsoft.com/office/drawing/2014/main" val="1761955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Motivation and  Summary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Questions and Data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Data Cleanup and Exploration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Data Analysis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Discussion 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Post Mortem 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Questions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2148749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D4447EFE-6C38-4162-A9F1-AB28F66A5D5A}"/>
              </a:ext>
            </a:extLst>
          </p:cNvPr>
          <p:cNvGraphicFramePr>
            <a:graphicFrameLocks noGrp="1"/>
          </p:cNvGraphicFramePr>
          <p:nvPr/>
        </p:nvGraphicFramePr>
        <p:xfrm>
          <a:off x="-5" y="6217920"/>
          <a:ext cx="12192005" cy="640080"/>
        </p:xfrm>
        <a:graphic>
          <a:graphicData uri="http://schemas.openxmlformats.org/drawingml/2006/table">
            <a:tbl>
              <a:tblPr firstRow="1" bandRow="1">
                <a:effectLst>
                  <a:innerShdw blurRad="63500" dist="50800" dir="16200000">
                    <a:prstClr val="black">
                      <a:alpha val="50000"/>
                    </a:prstClr>
                  </a:innerShdw>
                  <a:reflection blurRad="6350" stA="52000" endA="300" endPos="35000" dir="5400000" sy="-100000" algn="bl" rotWithShape="0"/>
                </a:effectLst>
                <a:tableStyleId>{5C22544A-7EE6-4342-B048-85BDC9FD1C3A}</a:tableStyleId>
              </a:tblPr>
              <a:tblGrid>
                <a:gridCol w="1741715">
                  <a:extLst>
                    <a:ext uri="{9D8B030D-6E8A-4147-A177-3AD203B41FA5}">
                      <a16:colId xmlns:a16="http://schemas.microsoft.com/office/drawing/2014/main" val="2735150007"/>
                    </a:ext>
                  </a:extLst>
                </a:gridCol>
                <a:gridCol w="1741715">
                  <a:extLst>
                    <a:ext uri="{9D8B030D-6E8A-4147-A177-3AD203B41FA5}">
                      <a16:colId xmlns:a16="http://schemas.microsoft.com/office/drawing/2014/main" val="2646020366"/>
                    </a:ext>
                  </a:extLst>
                </a:gridCol>
                <a:gridCol w="1741715">
                  <a:extLst>
                    <a:ext uri="{9D8B030D-6E8A-4147-A177-3AD203B41FA5}">
                      <a16:colId xmlns:a16="http://schemas.microsoft.com/office/drawing/2014/main" val="482387485"/>
                    </a:ext>
                  </a:extLst>
                </a:gridCol>
                <a:gridCol w="1741715">
                  <a:extLst>
                    <a:ext uri="{9D8B030D-6E8A-4147-A177-3AD203B41FA5}">
                      <a16:colId xmlns:a16="http://schemas.microsoft.com/office/drawing/2014/main" val="1470452504"/>
                    </a:ext>
                  </a:extLst>
                </a:gridCol>
                <a:gridCol w="1741715">
                  <a:extLst>
                    <a:ext uri="{9D8B030D-6E8A-4147-A177-3AD203B41FA5}">
                      <a16:colId xmlns:a16="http://schemas.microsoft.com/office/drawing/2014/main" val="3974868162"/>
                    </a:ext>
                  </a:extLst>
                </a:gridCol>
                <a:gridCol w="1741715">
                  <a:extLst>
                    <a:ext uri="{9D8B030D-6E8A-4147-A177-3AD203B41FA5}">
                      <a16:colId xmlns:a16="http://schemas.microsoft.com/office/drawing/2014/main" val="3612363448"/>
                    </a:ext>
                  </a:extLst>
                </a:gridCol>
                <a:gridCol w="1741715">
                  <a:extLst>
                    <a:ext uri="{9D8B030D-6E8A-4147-A177-3AD203B41FA5}">
                      <a16:colId xmlns:a16="http://schemas.microsoft.com/office/drawing/2014/main" val="358615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Motivation and  Summary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Questions and Data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Data Cleanup and Exploration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Data Analysis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Discussion</a:t>
                      </a:r>
                      <a:r>
                        <a:rPr lang="en-US" sz="1800" dirty="0"/>
                        <a:t> 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Post Mortem 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Questions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4592664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DA30C961-3260-4128-883F-98663A8857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49578" y="-95454"/>
            <a:ext cx="1542422" cy="493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8970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5ED48C-7FFA-448D-BAE7-975F7C5DD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Questions and Data</a:t>
            </a:r>
            <a:br>
              <a:rPr lang="en-US" dirty="0"/>
            </a:b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A02DAD-93CE-401F-BAC9-882655161C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69145"/>
            <a:ext cx="10515600" cy="5107818"/>
          </a:xfrm>
        </p:spPr>
        <p:txBody>
          <a:bodyPr>
            <a:normAutofit fontScale="92500" lnSpcReduction="10000"/>
          </a:bodyPr>
          <a:lstStyle/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Behavioral health treatments and services:</a:t>
            </a:r>
          </a:p>
          <a:p>
            <a:pPr lvl="1"/>
            <a:r>
              <a:rPr lang="en-US" dirty="0"/>
              <a:t>Facilities that help people with common mental illnesses and substance use disorders.</a:t>
            </a:r>
          </a:p>
          <a:p>
            <a:pPr marL="457200" lvl="1" indent="0">
              <a:buNone/>
            </a:pPr>
            <a:r>
              <a:rPr lang="en-US" dirty="0"/>
              <a:t>source: </a:t>
            </a:r>
            <a:r>
              <a:rPr lang="en-US" dirty="0">
                <a:hlinkClick r:id="rId2"/>
              </a:rPr>
              <a:t>https://www.samhsa.gov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Crime:</a:t>
            </a:r>
          </a:p>
          <a:p>
            <a:pPr lvl="1"/>
            <a:r>
              <a:rPr lang="en-US" dirty="0"/>
              <a:t> Violent Crime, Homicide, Rape, Robbery, Aggravated Assault, Property Crime, Burglary, Larceny, Motor Vehicle Theft, and Arson</a:t>
            </a:r>
            <a:br>
              <a:rPr lang="en-US" dirty="0"/>
            </a:br>
            <a:r>
              <a:rPr lang="en-US" dirty="0"/>
              <a:t>As reported by the FBI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r>
              <a:rPr lang="en-US" dirty="0"/>
              <a:t>source:            </a:t>
            </a:r>
            <a:r>
              <a:rPr lang="en-US" dirty="0">
                <a:hlinkClick r:id="rId3"/>
              </a:rPr>
              <a:t>https://api.usa.gov/crime/fbi/sapi/api/summarized/estimates/states/TX/2017/2017?API_KEY=</a:t>
            </a:r>
            <a:endParaRPr lang="en-US" dirty="0"/>
          </a:p>
          <a:p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148978C-FD16-401A-86EE-57EC7CD9DA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6691139"/>
              </p:ext>
            </p:extLst>
          </p:nvPr>
        </p:nvGraphicFramePr>
        <p:xfrm>
          <a:off x="0" y="6226797"/>
          <a:ext cx="12192005" cy="640080"/>
        </p:xfrm>
        <a:graphic>
          <a:graphicData uri="http://schemas.openxmlformats.org/drawingml/2006/table">
            <a:tbl>
              <a:tblPr firstRow="1" bandRow="1">
                <a:effectLst>
                  <a:reflection blurRad="6350" stA="52000" endA="300" endPos="35000" dir="5400000" sy="-100000" algn="bl" rotWithShape="0"/>
                </a:effectLst>
                <a:tableStyleId>{5C22544A-7EE6-4342-B048-85BDC9FD1C3A}</a:tableStyleId>
              </a:tblPr>
              <a:tblGrid>
                <a:gridCol w="1741715">
                  <a:extLst>
                    <a:ext uri="{9D8B030D-6E8A-4147-A177-3AD203B41FA5}">
                      <a16:colId xmlns:a16="http://schemas.microsoft.com/office/drawing/2014/main" val="487096468"/>
                    </a:ext>
                  </a:extLst>
                </a:gridCol>
                <a:gridCol w="1741715">
                  <a:extLst>
                    <a:ext uri="{9D8B030D-6E8A-4147-A177-3AD203B41FA5}">
                      <a16:colId xmlns:a16="http://schemas.microsoft.com/office/drawing/2014/main" val="1961943426"/>
                    </a:ext>
                  </a:extLst>
                </a:gridCol>
                <a:gridCol w="1741715">
                  <a:extLst>
                    <a:ext uri="{9D8B030D-6E8A-4147-A177-3AD203B41FA5}">
                      <a16:colId xmlns:a16="http://schemas.microsoft.com/office/drawing/2014/main" val="303091860"/>
                    </a:ext>
                  </a:extLst>
                </a:gridCol>
                <a:gridCol w="1741715">
                  <a:extLst>
                    <a:ext uri="{9D8B030D-6E8A-4147-A177-3AD203B41FA5}">
                      <a16:colId xmlns:a16="http://schemas.microsoft.com/office/drawing/2014/main" val="747617647"/>
                    </a:ext>
                  </a:extLst>
                </a:gridCol>
                <a:gridCol w="1741715">
                  <a:extLst>
                    <a:ext uri="{9D8B030D-6E8A-4147-A177-3AD203B41FA5}">
                      <a16:colId xmlns:a16="http://schemas.microsoft.com/office/drawing/2014/main" val="3691292550"/>
                    </a:ext>
                  </a:extLst>
                </a:gridCol>
                <a:gridCol w="1741715">
                  <a:extLst>
                    <a:ext uri="{9D8B030D-6E8A-4147-A177-3AD203B41FA5}">
                      <a16:colId xmlns:a16="http://schemas.microsoft.com/office/drawing/2014/main" val="2791997727"/>
                    </a:ext>
                  </a:extLst>
                </a:gridCol>
                <a:gridCol w="1741715">
                  <a:extLst>
                    <a:ext uri="{9D8B030D-6E8A-4147-A177-3AD203B41FA5}">
                      <a16:colId xmlns:a16="http://schemas.microsoft.com/office/drawing/2014/main" val="12105030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Motivation and  Summary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Questions and Data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Data Cleanup and Exploration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Data Analysis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Discussion 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Post Mortem 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Questions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3946986"/>
                  </a:ext>
                </a:extLst>
              </a:tr>
            </a:tbl>
          </a:graphicData>
        </a:graphic>
      </p:graphicFrame>
      <p:sp>
        <p:nvSpPr>
          <p:cNvPr id="5" name="Title 1">
            <a:extLst>
              <a:ext uri="{FF2B5EF4-FFF2-40B4-BE49-F238E27FC236}">
                <a16:creationId xmlns:a16="http://schemas.microsoft.com/office/drawing/2014/main" id="{7562F097-7412-4956-A52C-3525A180FC45}"/>
              </a:ext>
            </a:extLst>
          </p:cNvPr>
          <p:cNvSpPr txBox="1">
            <a:spLocks/>
          </p:cNvSpPr>
          <p:nvPr/>
        </p:nvSpPr>
        <p:spPr>
          <a:xfrm>
            <a:off x="10652758" y="0"/>
            <a:ext cx="1539242" cy="31776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b="1">
                <a:solidFill>
                  <a:srgbClr val="FF0000"/>
                </a:solidFill>
              </a:rPr>
              <a:t>13Reasons.py</a:t>
            </a:r>
            <a:endParaRPr 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4480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5ED48C-7FFA-448D-BAE7-975F7C5DDD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26445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Questions and Data</a:t>
            </a:r>
            <a:br>
              <a:rPr lang="en-US" dirty="0"/>
            </a:b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A02DAD-93CE-401F-BAC9-882655161C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668740"/>
            <a:ext cx="11901268" cy="550822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Federal Crime Data API Link:</a:t>
            </a:r>
          </a:p>
          <a:p>
            <a:pPr marL="0" indent="0">
              <a:buNone/>
            </a:pPr>
            <a:r>
              <a:rPr lang="en-US" dirty="0"/>
              <a:t>We used UCR data, which is a collection of all data reported by agencies, either the agency report based on SRS or NIBRS format.</a:t>
            </a:r>
          </a:p>
          <a:p>
            <a:pPr marL="0" indent="0">
              <a:buNone/>
            </a:pPr>
            <a:r>
              <a:rPr lang="en-US" dirty="0"/>
              <a:t>API Link:</a:t>
            </a:r>
          </a:p>
          <a:p>
            <a:pPr marL="0" indent="0">
              <a:buNone/>
            </a:pPr>
            <a:r>
              <a:rPr lang="en-US" dirty="0">
                <a:hlinkClick r:id="rId2"/>
              </a:rPr>
              <a:t>https://api.usa.gov/crime/fbi/sapi/api/estimates/states/{state}/{yearSince}/{yearUntil}?API_KEY=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On initial data retrieval difficulty, we had the data retrieved from SRS which is a legacy reporting format, and neither SRS or NIBRS gives the complete State data.</a:t>
            </a:r>
          </a:p>
          <a:p>
            <a:pPr marL="0" indent="0">
              <a:buNone/>
            </a:pPr>
            <a:r>
              <a:rPr lang="en-US" dirty="0"/>
              <a:t>But with the use of UCR , we where able to get combined data, and at the state level.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148978C-FD16-401A-86EE-57EC7CD9DA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8454275"/>
              </p:ext>
            </p:extLst>
          </p:nvPr>
        </p:nvGraphicFramePr>
        <p:xfrm>
          <a:off x="0" y="6226797"/>
          <a:ext cx="12192005" cy="640080"/>
        </p:xfrm>
        <a:graphic>
          <a:graphicData uri="http://schemas.openxmlformats.org/drawingml/2006/table">
            <a:tbl>
              <a:tblPr firstRow="1" bandRow="1">
                <a:effectLst>
                  <a:reflection blurRad="6350" stA="52000" endA="300" endPos="35000" dir="5400000" sy="-100000" algn="bl" rotWithShape="0"/>
                </a:effectLst>
                <a:tableStyleId>{5C22544A-7EE6-4342-B048-85BDC9FD1C3A}</a:tableStyleId>
              </a:tblPr>
              <a:tblGrid>
                <a:gridCol w="1741715">
                  <a:extLst>
                    <a:ext uri="{9D8B030D-6E8A-4147-A177-3AD203B41FA5}">
                      <a16:colId xmlns:a16="http://schemas.microsoft.com/office/drawing/2014/main" val="487096468"/>
                    </a:ext>
                  </a:extLst>
                </a:gridCol>
                <a:gridCol w="1741715">
                  <a:extLst>
                    <a:ext uri="{9D8B030D-6E8A-4147-A177-3AD203B41FA5}">
                      <a16:colId xmlns:a16="http://schemas.microsoft.com/office/drawing/2014/main" val="1961943426"/>
                    </a:ext>
                  </a:extLst>
                </a:gridCol>
                <a:gridCol w="1741715">
                  <a:extLst>
                    <a:ext uri="{9D8B030D-6E8A-4147-A177-3AD203B41FA5}">
                      <a16:colId xmlns:a16="http://schemas.microsoft.com/office/drawing/2014/main" val="303091860"/>
                    </a:ext>
                  </a:extLst>
                </a:gridCol>
                <a:gridCol w="1741715">
                  <a:extLst>
                    <a:ext uri="{9D8B030D-6E8A-4147-A177-3AD203B41FA5}">
                      <a16:colId xmlns:a16="http://schemas.microsoft.com/office/drawing/2014/main" val="747617647"/>
                    </a:ext>
                  </a:extLst>
                </a:gridCol>
                <a:gridCol w="1741715">
                  <a:extLst>
                    <a:ext uri="{9D8B030D-6E8A-4147-A177-3AD203B41FA5}">
                      <a16:colId xmlns:a16="http://schemas.microsoft.com/office/drawing/2014/main" val="3691292550"/>
                    </a:ext>
                  </a:extLst>
                </a:gridCol>
                <a:gridCol w="1741715">
                  <a:extLst>
                    <a:ext uri="{9D8B030D-6E8A-4147-A177-3AD203B41FA5}">
                      <a16:colId xmlns:a16="http://schemas.microsoft.com/office/drawing/2014/main" val="2791997727"/>
                    </a:ext>
                  </a:extLst>
                </a:gridCol>
                <a:gridCol w="1741715">
                  <a:extLst>
                    <a:ext uri="{9D8B030D-6E8A-4147-A177-3AD203B41FA5}">
                      <a16:colId xmlns:a16="http://schemas.microsoft.com/office/drawing/2014/main" val="12105030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Motivation and  Summary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Questions and Data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Data Cleanup and Exploration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Data Analysis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Discussion 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Post Mortem 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Questions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3946986"/>
                  </a:ext>
                </a:extLst>
              </a:tr>
            </a:tbl>
          </a:graphicData>
        </a:graphic>
      </p:graphicFrame>
      <p:sp>
        <p:nvSpPr>
          <p:cNvPr id="5" name="Title 1">
            <a:extLst>
              <a:ext uri="{FF2B5EF4-FFF2-40B4-BE49-F238E27FC236}">
                <a16:creationId xmlns:a16="http://schemas.microsoft.com/office/drawing/2014/main" id="{7562F097-7412-4956-A52C-3525A180FC45}"/>
              </a:ext>
            </a:extLst>
          </p:cNvPr>
          <p:cNvSpPr txBox="1">
            <a:spLocks/>
          </p:cNvSpPr>
          <p:nvPr/>
        </p:nvSpPr>
        <p:spPr>
          <a:xfrm>
            <a:off x="10652758" y="0"/>
            <a:ext cx="1539242" cy="31776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b="1">
                <a:solidFill>
                  <a:srgbClr val="FF0000"/>
                </a:solidFill>
              </a:rPr>
              <a:t>13Reasons.py</a:t>
            </a:r>
            <a:endParaRPr 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88941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5ED48C-7FFA-448D-BAE7-975F7C5DDD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0402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Questions and Data</a:t>
            </a:r>
            <a:br>
              <a:rPr lang="en-US" dirty="0"/>
            </a:b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A02DAD-93CE-401F-BAC9-882655161C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69145"/>
            <a:ext cx="10515600" cy="5107818"/>
          </a:xfrm>
        </p:spPr>
        <p:txBody>
          <a:bodyPr/>
          <a:lstStyle/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148978C-FD16-401A-86EE-57EC7CD9DA4A}"/>
              </a:ext>
            </a:extLst>
          </p:cNvPr>
          <p:cNvGraphicFramePr>
            <a:graphicFrameLocks noGrp="1"/>
          </p:cNvGraphicFramePr>
          <p:nvPr/>
        </p:nvGraphicFramePr>
        <p:xfrm>
          <a:off x="0" y="6226797"/>
          <a:ext cx="12192005" cy="640080"/>
        </p:xfrm>
        <a:graphic>
          <a:graphicData uri="http://schemas.openxmlformats.org/drawingml/2006/table">
            <a:tbl>
              <a:tblPr firstRow="1" bandRow="1">
                <a:effectLst>
                  <a:reflection blurRad="6350" stA="52000" endA="300" endPos="35000" dir="5400000" sy="-100000" algn="bl" rotWithShape="0"/>
                </a:effectLst>
                <a:tableStyleId>{5C22544A-7EE6-4342-B048-85BDC9FD1C3A}</a:tableStyleId>
              </a:tblPr>
              <a:tblGrid>
                <a:gridCol w="1741715">
                  <a:extLst>
                    <a:ext uri="{9D8B030D-6E8A-4147-A177-3AD203B41FA5}">
                      <a16:colId xmlns:a16="http://schemas.microsoft.com/office/drawing/2014/main" val="487096468"/>
                    </a:ext>
                  </a:extLst>
                </a:gridCol>
                <a:gridCol w="1741715">
                  <a:extLst>
                    <a:ext uri="{9D8B030D-6E8A-4147-A177-3AD203B41FA5}">
                      <a16:colId xmlns:a16="http://schemas.microsoft.com/office/drawing/2014/main" val="1961943426"/>
                    </a:ext>
                  </a:extLst>
                </a:gridCol>
                <a:gridCol w="1741715">
                  <a:extLst>
                    <a:ext uri="{9D8B030D-6E8A-4147-A177-3AD203B41FA5}">
                      <a16:colId xmlns:a16="http://schemas.microsoft.com/office/drawing/2014/main" val="303091860"/>
                    </a:ext>
                  </a:extLst>
                </a:gridCol>
                <a:gridCol w="1741715">
                  <a:extLst>
                    <a:ext uri="{9D8B030D-6E8A-4147-A177-3AD203B41FA5}">
                      <a16:colId xmlns:a16="http://schemas.microsoft.com/office/drawing/2014/main" val="747617647"/>
                    </a:ext>
                  </a:extLst>
                </a:gridCol>
                <a:gridCol w="1741715">
                  <a:extLst>
                    <a:ext uri="{9D8B030D-6E8A-4147-A177-3AD203B41FA5}">
                      <a16:colId xmlns:a16="http://schemas.microsoft.com/office/drawing/2014/main" val="3691292550"/>
                    </a:ext>
                  </a:extLst>
                </a:gridCol>
                <a:gridCol w="1741715">
                  <a:extLst>
                    <a:ext uri="{9D8B030D-6E8A-4147-A177-3AD203B41FA5}">
                      <a16:colId xmlns:a16="http://schemas.microsoft.com/office/drawing/2014/main" val="2791997727"/>
                    </a:ext>
                  </a:extLst>
                </a:gridCol>
                <a:gridCol w="1741715">
                  <a:extLst>
                    <a:ext uri="{9D8B030D-6E8A-4147-A177-3AD203B41FA5}">
                      <a16:colId xmlns:a16="http://schemas.microsoft.com/office/drawing/2014/main" val="12105030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Motivation and  Summary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Questions and Data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Data Cleanup and Exploration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Data Analysis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Discussion 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Post Mortem 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Questions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3946986"/>
                  </a:ext>
                </a:extLst>
              </a:tr>
            </a:tbl>
          </a:graphicData>
        </a:graphic>
      </p:graphicFrame>
      <p:sp>
        <p:nvSpPr>
          <p:cNvPr id="5" name="Title 1">
            <a:extLst>
              <a:ext uri="{FF2B5EF4-FFF2-40B4-BE49-F238E27FC236}">
                <a16:creationId xmlns:a16="http://schemas.microsoft.com/office/drawing/2014/main" id="{7562F097-7412-4956-A52C-3525A180FC45}"/>
              </a:ext>
            </a:extLst>
          </p:cNvPr>
          <p:cNvSpPr txBox="1">
            <a:spLocks/>
          </p:cNvSpPr>
          <p:nvPr/>
        </p:nvSpPr>
        <p:spPr>
          <a:xfrm>
            <a:off x="10652758" y="0"/>
            <a:ext cx="1539242" cy="31776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b="1">
                <a:solidFill>
                  <a:srgbClr val="FF0000"/>
                </a:solidFill>
              </a:rPr>
              <a:t>13Reasons.py</a:t>
            </a:r>
            <a:endParaRPr lang="en-US" sz="2000" dirty="0">
              <a:solidFill>
                <a:srgbClr val="FF00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95D19DC-6FCC-4B56-9831-A7AA2B8A2E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8171" y="920596"/>
            <a:ext cx="9295658" cy="5016807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086072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5ED48C-7FFA-448D-BAE7-975F7C5DDD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2781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Questions and Data</a:t>
            </a:r>
            <a:br>
              <a:rPr lang="en-US" dirty="0"/>
            </a:br>
            <a:endParaRPr lang="en-US" sz="3600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34D8630-4235-423D-B51E-6C3C4B2590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900" y="1027906"/>
            <a:ext cx="10398199" cy="4889859"/>
          </a:xfrm>
          <a:ln w="28575">
            <a:solidFill>
              <a:schemeClr val="tx1"/>
            </a:solidFill>
          </a:ln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148978C-FD16-401A-86EE-57EC7CD9DA4A}"/>
              </a:ext>
            </a:extLst>
          </p:cNvPr>
          <p:cNvGraphicFramePr>
            <a:graphicFrameLocks noGrp="1"/>
          </p:cNvGraphicFramePr>
          <p:nvPr/>
        </p:nvGraphicFramePr>
        <p:xfrm>
          <a:off x="0" y="6226797"/>
          <a:ext cx="12192005" cy="640080"/>
        </p:xfrm>
        <a:graphic>
          <a:graphicData uri="http://schemas.openxmlformats.org/drawingml/2006/table">
            <a:tbl>
              <a:tblPr firstRow="1" bandRow="1">
                <a:effectLst>
                  <a:reflection blurRad="6350" stA="52000" endA="300" endPos="35000" dir="5400000" sy="-100000" algn="bl" rotWithShape="0"/>
                </a:effectLst>
                <a:tableStyleId>{5C22544A-7EE6-4342-B048-85BDC9FD1C3A}</a:tableStyleId>
              </a:tblPr>
              <a:tblGrid>
                <a:gridCol w="1741715">
                  <a:extLst>
                    <a:ext uri="{9D8B030D-6E8A-4147-A177-3AD203B41FA5}">
                      <a16:colId xmlns:a16="http://schemas.microsoft.com/office/drawing/2014/main" val="487096468"/>
                    </a:ext>
                  </a:extLst>
                </a:gridCol>
                <a:gridCol w="1741715">
                  <a:extLst>
                    <a:ext uri="{9D8B030D-6E8A-4147-A177-3AD203B41FA5}">
                      <a16:colId xmlns:a16="http://schemas.microsoft.com/office/drawing/2014/main" val="1961943426"/>
                    </a:ext>
                  </a:extLst>
                </a:gridCol>
                <a:gridCol w="1741715">
                  <a:extLst>
                    <a:ext uri="{9D8B030D-6E8A-4147-A177-3AD203B41FA5}">
                      <a16:colId xmlns:a16="http://schemas.microsoft.com/office/drawing/2014/main" val="303091860"/>
                    </a:ext>
                  </a:extLst>
                </a:gridCol>
                <a:gridCol w="1741715">
                  <a:extLst>
                    <a:ext uri="{9D8B030D-6E8A-4147-A177-3AD203B41FA5}">
                      <a16:colId xmlns:a16="http://schemas.microsoft.com/office/drawing/2014/main" val="747617647"/>
                    </a:ext>
                  </a:extLst>
                </a:gridCol>
                <a:gridCol w="1741715">
                  <a:extLst>
                    <a:ext uri="{9D8B030D-6E8A-4147-A177-3AD203B41FA5}">
                      <a16:colId xmlns:a16="http://schemas.microsoft.com/office/drawing/2014/main" val="3691292550"/>
                    </a:ext>
                  </a:extLst>
                </a:gridCol>
                <a:gridCol w="1741715">
                  <a:extLst>
                    <a:ext uri="{9D8B030D-6E8A-4147-A177-3AD203B41FA5}">
                      <a16:colId xmlns:a16="http://schemas.microsoft.com/office/drawing/2014/main" val="2791997727"/>
                    </a:ext>
                  </a:extLst>
                </a:gridCol>
                <a:gridCol w="1741715">
                  <a:extLst>
                    <a:ext uri="{9D8B030D-6E8A-4147-A177-3AD203B41FA5}">
                      <a16:colId xmlns:a16="http://schemas.microsoft.com/office/drawing/2014/main" val="12105030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Motivation and  Summary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Questions and Data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Data Cleanup and Exploration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Data Analysis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Discussion 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Post Mortem 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Questions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3946986"/>
                  </a:ext>
                </a:extLst>
              </a:tr>
            </a:tbl>
          </a:graphicData>
        </a:graphic>
      </p:graphicFrame>
      <p:sp>
        <p:nvSpPr>
          <p:cNvPr id="5" name="Title 1">
            <a:extLst>
              <a:ext uri="{FF2B5EF4-FFF2-40B4-BE49-F238E27FC236}">
                <a16:creationId xmlns:a16="http://schemas.microsoft.com/office/drawing/2014/main" id="{7562F097-7412-4956-A52C-3525A180FC45}"/>
              </a:ext>
            </a:extLst>
          </p:cNvPr>
          <p:cNvSpPr txBox="1">
            <a:spLocks/>
          </p:cNvSpPr>
          <p:nvPr/>
        </p:nvSpPr>
        <p:spPr>
          <a:xfrm>
            <a:off x="10652758" y="0"/>
            <a:ext cx="1539242" cy="31776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b="1">
                <a:solidFill>
                  <a:srgbClr val="FF0000"/>
                </a:solidFill>
              </a:rPr>
              <a:t>13Reasons.py</a:t>
            </a:r>
            <a:endParaRPr 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35097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1766</TotalTime>
  <Words>1479</Words>
  <Application>Microsoft Office PowerPoint</Application>
  <PresentationFormat>Widescreen</PresentationFormat>
  <Paragraphs>384</Paragraphs>
  <Slides>30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4" baseType="lpstr">
      <vt:lpstr>Arial</vt:lpstr>
      <vt:lpstr>Calibri</vt:lpstr>
      <vt:lpstr>Calibri Light</vt:lpstr>
      <vt:lpstr>Office Theme</vt:lpstr>
      <vt:lpstr>13Reasons.py</vt:lpstr>
      <vt:lpstr>Project Background </vt:lpstr>
      <vt:lpstr>Motivation and Summary</vt:lpstr>
      <vt:lpstr>Motivation and Summary</vt:lpstr>
      <vt:lpstr>Motivation and Summary</vt:lpstr>
      <vt:lpstr>Questions and Data </vt:lpstr>
      <vt:lpstr>Questions and Data </vt:lpstr>
      <vt:lpstr>Questions and Data </vt:lpstr>
      <vt:lpstr>Questions and Data </vt:lpstr>
      <vt:lpstr>Data Cleanup &amp; Exploration </vt:lpstr>
      <vt:lpstr>Data Cleanup &amp; Exploration API is called, and the DataFrame for crime data is created </vt:lpstr>
      <vt:lpstr>Data Cleanup &amp; Exploration </vt:lpstr>
      <vt:lpstr>Data Cleanup &amp; Exploration </vt:lpstr>
      <vt:lpstr>Data Cleanup &amp; Exploration </vt:lpstr>
      <vt:lpstr>Data Cleanup &amp; Exploration </vt:lpstr>
      <vt:lpstr>  Data Analysis  </vt:lpstr>
      <vt:lpstr>  Data Analysis  </vt:lpstr>
      <vt:lpstr>  Data Analysis  </vt:lpstr>
      <vt:lpstr>  Data Analysis  </vt:lpstr>
      <vt:lpstr>  Data Analysis  </vt:lpstr>
      <vt:lpstr>  Data Analysis  </vt:lpstr>
      <vt:lpstr>  Data Analysis  </vt:lpstr>
      <vt:lpstr>  Data Analysis  </vt:lpstr>
      <vt:lpstr>Discussion </vt:lpstr>
      <vt:lpstr>Discussion</vt:lpstr>
      <vt:lpstr>Conclusions</vt:lpstr>
      <vt:lpstr>Post Mortem </vt:lpstr>
      <vt:lpstr>Post Mortem </vt:lpstr>
      <vt:lpstr>Post Mortem </vt:lpstr>
      <vt:lpstr>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13 Reasons.py</dc:title>
  <dc:creator>Janet</dc:creator>
  <cp:lastModifiedBy>Janet</cp:lastModifiedBy>
  <cp:revision>57</cp:revision>
  <dcterms:created xsi:type="dcterms:W3CDTF">2019-10-16T23:05:13Z</dcterms:created>
  <dcterms:modified xsi:type="dcterms:W3CDTF">2019-10-19T15:05:21Z</dcterms:modified>
</cp:coreProperties>
</file>